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77" r:id="rId3"/>
    <p:sldId id="257" r:id="rId4"/>
    <p:sldId id="261" r:id="rId5"/>
    <p:sldId id="260" r:id="rId6"/>
    <p:sldId id="259" r:id="rId7"/>
    <p:sldId id="263" r:id="rId8"/>
    <p:sldId id="264" r:id="rId9"/>
    <p:sldId id="272" r:id="rId10"/>
    <p:sldId id="265" r:id="rId11"/>
    <p:sldId id="262" r:id="rId12"/>
    <p:sldId id="274" r:id="rId13"/>
    <p:sldId id="269" r:id="rId14"/>
    <p:sldId id="275" r:id="rId15"/>
    <p:sldId id="270" r:id="rId16"/>
    <p:sldId id="271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0" autoAdjust="0"/>
    <p:restoredTop sz="90000"/>
  </p:normalViewPr>
  <p:slideViewPr>
    <p:cSldViewPr snapToGrid="0" snapToObjects="1">
      <p:cViewPr>
        <p:scale>
          <a:sx n="75" d="100"/>
          <a:sy n="75" d="100"/>
        </p:scale>
        <p:origin x="-588" y="-51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68701-F652-446E-A817-3AD86856E2AC}" type="datetimeFigureOut">
              <a:rPr lang="ko-KR" altLang="en-US" smtClean="0"/>
              <a:t>2026-01-04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B062A-C356-4678-AF73-361002DDE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632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2026-01-04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2026-01-04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2026-01-04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2026-01-04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2026-01-04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2026-01-04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2026-01-04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2026-01-04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2026-01-04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2026-01-04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2026-01-04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2026-01-04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2026-01-04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가로 글상자 3"/>
          <p:cNvSpPr txBox="1"/>
          <p:nvPr/>
        </p:nvSpPr>
        <p:spPr>
          <a:xfrm>
            <a:off x="1288445" y="1667385"/>
            <a:ext cx="96151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dirty="0">
                <a:latin typeface="맑은 고딕"/>
              </a:rPr>
              <a:t>Linux Kernel Device Driver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419" y="6216458"/>
            <a:ext cx="819149" cy="4416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0569" y="6150474"/>
            <a:ext cx="772680" cy="5076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84345" y="4428714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조 나지훈 조민재</a:t>
            </a:r>
          </a:p>
        </p:txBody>
      </p:sp>
    </p:spTree>
    <p:extLst>
      <p:ext uri="{BB962C8B-B14F-4D97-AF65-F5344CB8AC3E}">
        <p14:creationId xmlns:p14="http://schemas.microsoft.com/office/powerpoint/2010/main" val="2137217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346A02C-7B7C-A88B-6FC5-66938D753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가로 글상자 1057">
            <a:extLst>
              <a:ext uri="{FF2B5EF4-FFF2-40B4-BE49-F238E27FC236}">
                <a16:creationId xmlns:a16="http://schemas.microsoft.com/office/drawing/2014/main" xmlns="" id="{7353D1EF-501B-DE78-271D-1F574283E437}"/>
              </a:ext>
            </a:extLst>
          </p:cNvPr>
          <p:cNvSpPr txBox="1"/>
          <p:nvPr/>
        </p:nvSpPr>
        <p:spPr>
          <a:xfrm>
            <a:off x="452955" y="142874"/>
            <a:ext cx="11286091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500" dirty="0"/>
              <a:t>SW- </a:t>
            </a:r>
            <a:r>
              <a:rPr lang="en-US" altLang="ko-KR" sz="4500" dirty="0">
                <a:latin typeface="+mj-ea"/>
              </a:rPr>
              <a:t>Source code review</a:t>
            </a:r>
          </a:p>
          <a:p>
            <a:pPr lvl="0">
              <a:defRPr/>
            </a:pPr>
            <a:endParaRPr lang="en-US" altLang="ko-KR" sz="4500" dirty="0"/>
          </a:p>
        </p:txBody>
      </p:sp>
      <p:cxnSp>
        <p:nvCxnSpPr>
          <p:cNvPr id="1061" name="선 1060">
            <a:extLst>
              <a:ext uri="{FF2B5EF4-FFF2-40B4-BE49-F238E27FC236}">
                <a16:creationId xmlns:a16="http://schemas.microsoft.com/office/drawing/2014/main" xmlns="" id="{83416E12-C5CE-FF71-3997-4230A80B4A8F}"/>
              </a:ext>
            </a:extLst>
          </p:cNvPr>
          <p:cNvCxnSpPr/>
          <p:nvPr/>
        </p:nvCxnSpPr>
        <p:spPr>
          <a:xfrm>
            <a:off x="452954" y="912495"/>
            <a:ext cx="11120179" cy="0"/>
          </a:xfrm>
          <a:prstGeom prst="line">
            <a:avLst/>
          </a:prstGeom>
          <a:ln w="508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Qt (소프트웨어) - 위키백과, 우리 모두의 백과사전">
            <a:extLst>
              <a:ext uri="{FF2B5EF4-FFF2-40B4-BE49-F238E27FC236}">
                <a16:creationId xmlns:a16="http://schemas.microsoft.com/office/drawing/2014/main" xmlns="" id="{E902A178-2D73-E2EE-22F2-FDC2ABD6FA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Qt (소프트웨어) - 위키백과, 우리 모두의 백과사전">
            <a:extLst>
              <a:ext uri="{FF2B5EF4-FFF2-40B4-BE49-F238E27FC236}">
                <a16:creationId xmlns:a16="http://schemas.microsoft.com/office/drawing/2014/main" xmlns="" id="{05F97C56-B88C-9DA0-F971-D3179A67CC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25C7D209-FB5E-E75F-960A-81EA1B588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45" y="1047803"/>
            <a:ext cx="4029637" cy="1991003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9F00BE83-29D0-A38C-DF98-292601C5E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45" y="3429000"/>
            <a:ext cx="6249272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18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가로 글상자 1057"/>
          <p:cNvSpPr txBox="1"/>
          <p:nvPr/>
        </p:nvSpPr>
        <p:spPr>
          <a:xfrm>
            <a:off x="452955" y="142874"/>
            <a:ext cx="5524269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500" dirty="0"/>
              <a:t>요소기술 </a:t>
            </a:r>
            <a:r>
              <a:rPr lang="en-US" altLang="ko-KR" sz="4500" dirty="0"/>
              <a:t>– I2C (OLED)</a:t>
            </a:r>
          </a:p>
        </p:txBody>
      </p:sp>
      <p:sp>
        <p:nvSpPr>
          <p:cNvPr id="2" name="AutoShape 2" descr="Qt (소프트웨어) - 위키백과, 우리 모두의 백과사전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Qt (소프트웨어) - 위키백과, 우리 모두의 백과사전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0EC80AFC-8CDF-0953-AFCD-7AE55120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249" y="1373564"/>
            <a:ext cx="7620392" cy="271794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C89D1BF7-8C03-65CB-CFB3-ABC57068B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294" y="3841698"/>
            <a:ext cx="7728347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2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시계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ED42B576-EF98-6802-E9BA-3322B8722B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231"/>
          <a:stretch>
            <a:fillRect/>
          </a:stretch>
        </p:blipFill>
        <p:spPr>
          <a:xfrm>
            <a:off x="1429208" y="0"/>
            <a:ext cx="9333584" cy="40303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0EEAD89-5CCE-68B9-10EC-AFEC98A83A9E}"/>
              </a:ext>
            </a:extLst>
          </p:cNvPr>
          <p:cNvSpPr/>
          <p:nvPr/>
        </p:nvSpPr>
        <p:spPr>
          <a:xfrm>
            <a:off x="2266950" y="485775"/>
            <a:ext cx="466725" cy="2838450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EAC38E1C-8F8A-55E1-B3C0-50BB9B58F935}"/>
              </a:ext>
            </a:extLst>
          </p:cNvPr>
          <p:cNvCxnSpPr/>
          <p:nvPr/>
        </p:nvCxnSpPr>
        <p:spPr>
          <a:xfrm flipV="1">
            <a:off x="2918691" y="1736436"/>
            <a:ext cx="0" cy="517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27A19AA3-D7FC-9BF3-B1A4-33ACB0D5EF4E}"/>
              </a:ext>
            </a:extLst>
          </p:cNvPr>
          <p:cNvCxnSpPr>
            <a:cxnSpLocks/>
          </p:cNvCxnSpPr>
          <p:nvPr/>
        </p:nvCxnSpPr>
        <p:spPr>
          <a:xfrm flipV="1">
            <a:off x="3255819" y="655782"/>
            <a:ext cx="0" cy="1597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36737631-A86F-5B24-892D-F0BC5651C9C8}"/>
              </a:ext>
            </a:extLst>
          </p:cNvPr>
          <p:cNvCxnSpPr/>
          <p:nvPr/>
        </p:nvCxnSpPr>
        <p:spPr>
          <a:xfrm flipV="1">
            <a:off x="3634509" y="1736436"/>
            <a:ext cx="0" cy="517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9570FCF1-5DA0-453E-4D43-9EE8674E85BC}"/>
              </a:ext>
            </a:extLst>
          </p:cNvPr>
          <p:cNvCxnSpPr/>
          <p:nvPr/>
        </p:nvCxnSpPr>
        <p:spPr>
          <a:xfrm flipV="1">
            <a:off x="3967018" y="1736436"/>
            <a:ext cx="0" cy="517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0CA674D2-83A7-BEA8-4049-7A4AB9F35F8B}"/>
              </a:ext>
            </a:extLst>
          </p:cNvPr>
          <p:cNvCxnSpPr>
            <a:cxnSpLocks/>
          </p:cNvCxnSpPr>
          <p:nvPr/>
        </p:nvCxnSpPr>
        <p:spPr>
          <a:xfrm flipV="1">
            <a:off x="4318000" y="655782"/>
            <a:ext cx="0" cy="1597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332F08FB-E565-3666-DAB8-97C6221DC4ED}"/>
              </a:ext>
            </a:extLst>
          </p:cNvPr>
          <p:cNvCxnSpPr>
            <a:cxnSpLocks/>
          </p:cNvCxnSpPr>
          <p:nvPr/>
        </p:nvCxnSpPr>
        <p:spPr>
          <a:xfrm flipV="1">
            <a:off x="4668982" y="655782"/>
            <a:ext cx="0" cy="1597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13248628-ED8B-4D1B-7631-8B125808E4E9}"/>
              </a:ext>
            </a:extLst>
          </p:cNvPr>
          <p:cNvCxnSpPr>
            <a:cxnSpLocks/>
          </p:cNvCxnSpPr>
          <p:nvPr/>
        </p:nvCxnSpPr>
        <p:spPr>
          <a:xfrm flipV="1">
            <a:off x="5038437" y="655782"/>
            <a:ext cx="0" cy="1597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77CA08AE-06B8-DCC4-C642-2B607692DD4F}"/>
              </a:ext>
            </a:extLst>
          </p:cNvPr>
          <p:cNvCxnSpPr/>
          <p:nvPr/>
        </p:nvCxnSpPr>
        <p:spPr>
          <a:xfrm flipV="1">
            <a:off x="5398655" y="1736436"/>
            <a:ext cx="0" cy="517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1CEAC6D3-59F8-3690-8627-0B9C6C1DE7D5}"/>
              </a:ext>
            </a:extLst>
          </p:cNvPr>
          <p:cNvCxnSpPr/>
          <p:nvPr/>
        </p:nvCxnSpPr>
        <p:spPr>
          <a:xfrm flipV="1">
            <a:off x="5758873" y="1736436"/>
            <a:ext cx="0" cy="517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EEBC3DFB-2653-9B59-3715-168091E0B089}"/>
              </a:ext>
            </a:extLst>
          </p:cNvPr>
          <p:cNvCxnSpPr/>
          <p:nvPr/>
        </p:nvCxnSpPr>
        <p:spPr>
          <a:xfrm flipV="1">
            <a:off x="6109855" y="1736436"/>
            <a:ext cx="0" cy="517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C2AEED39-824F-4AAA-FAB5-B2C19E0A1DD7}"/>
              </a:ext>
            </a:extLst>
          </p:cNvPr>
          <p:cNvCxnSpPr>
            <a:cxnSpLocks/>
          </p:cNvCxnSpPr>
          <p:nvPr/>
        </p:nvCxnSpPr>
        <p:spPr>
          <a:xfrm flipV="1">
            <a:off x="7116618" y="655782"/>
            <a:ext cx="0" cy="1597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E2400024-A31B-31FE-31F0-109A82EC1F5B}"/>
              </a:ext>
            </a:extLst>
          </p:cNvPr>
          <p:cNvCxnSpPr/>
          <p:nvPr/>
        </p:nvCxnSpPr>
        <p:spPr>
          <a:xfrm flipV="1">
            <a:off x="6451601" y="1736436"/>
            <a:ext cx="0" cy="517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EDC910BD-1340-DD8A-F03A-EAC7DCA5D37B}"/>
              </a:ext>
            </a:extLst>
          </p:cNvPr>
          <p:cNvCxnSpPr>
            <a:cxnSpLocks/>
          </p:cNvCxnSpPr>
          <p:nvPr/>
        </p:nvCxnSpPr>
        <p:spPr>
          <a:xfrm flipV="1">
            <a:off x="6788728" y="655782"/>
            <a:ext cx="0" cy="1597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0AF50F21-122C-9E34-6A86-8F894F3C7546}"/>
              </a:ext>
            </a:extLst>
          </p:cNvPr>
          <p:cNvCxnSpPr/>
          <p:nvPr/>
        </p:nvCxnSpPr>
        <p:spPr>
          <a:xfrm flipV="1">
            <a:off x="7476836" y="1736436"/>
            <a:ext cx="0" cy="517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E7F98FD2-410D-FF48-FF60-4AC2D5873B56}"/>
              </a:ext>
            </a:extLst>
          </p:cNvPr>
          <p:cNvCxnSpPr/>
          <p:nvPr/>
        </p:nvCxnSpPr>
        <p:spPr>
          <a:xfrm flipV="1">
            <a:off x="7827819" y="1736436"/>
            <a:ext cx="0" cy="517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72DFCFB0-51DF-C7F1-F44B-0C94ED1261FC}"/>
              </a:ext>
            </a:extLst>
          </p:cNvPr>
          <p:cNvCxnSpPr>
            <a:cxnSpLocks/>
          </p:cNvCxnSpPr>
          <p:nvPr/>
        </p:nvCxnSpPr>
        <p:spPr>
          <a:xfrm flipV="1">
            <a:off x="8178800" y="655782"/>
            <a:ext cx="0" cy="1597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56998DFC-9E1C-A61F-389A-6CF61D604675}"/>
              </a:ext>
            </a:extLst>
          </p:cNvPr>
          <p:cNvCxnSpPr/>
          <p:nvPr/>
        </p:nvCxnSpPr>
        <p:spPr>
          <a:xfrm flipV="1">
            <a:off x="8539018" y="1736436"/>
            <a:ext cx="0" cy="517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97AB2A9E-824B-A7CD-EFD8-D1EA95494303}"/>
              </a:ext>
            </a:extLst>
          </p:cNvPr>
          <p:cNvCxnSpPr/>
          <p:nvPr/>
        </p:nvCxnSpPr>
        <p:spPr>
          <a:xfrm flipV="1">
            <a:off x="8890000" y="1736436"/>
            <a:ext cx="0" cy="517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222E956-1BD3-F0E0-F4C8-9AF30D727FF6}"/>
              </a:ext>
            </a:extLst>
          </p:cNvPr>
          <p:cNvSpPr txBox="1"/>
          <p:nvPr/>
        </p:nvSpPr>
        <p:spPr>
          <a:xfrm>
            <a:off x="2740054" y="2588032"/>
            <a:ext cx="245392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0  1   0 	/ 0  1   1   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F6DC2FF-4393-B5B6-9442-116DE16CE000}"/>
              </a:ext>
            </a:extLst>
          </p:cNvPr>
          <p:cNvSpPr txBox="1"/>
          <p:nvPr/>
        </p:nvSpPr>
        <p:spPr>
          <a:xfrm>
            <a:off x="5923333" y="2588032"/>
            <a:ext cx="277839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0   0   1  1 / 0   0  1   0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DFB27437-2415-9B53-8523-2C1CCC1293BB}"/>
              </a:ext>
            </a:extLst>
          </p:cNvPr>
          <p:cNvSpPr/>
          <p:nvPr/>
        </p:nvSpPr>
        <p:spPr>
          <a:xfrm>
            <a:off x="5273677" y="485775"/>
            <a:ext cx="248193" cy="283845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0AB79D23-63D1-29F9-1D12-9D0BBEE0D06B}"/>
              </a:ext>
            </a:extLst>
          </p:cNvPr>
          <p:cNvSpPr/>
          <p:nvPr/>
        </p:nvSpPr>
        <p:spPr>
          <a:xfrm>
            <a:off x="5610805" y="485775"/>
            <a:ext cx="312528" cy="28384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CA3B7C8C-9E35-FE26-C877-70E7C178E329}"/>
              </a:ext>
            </a:extLst>
          </p:cNvPr>
          <p:cNvSpPr/>
          <p:nvPr/>
        </p:nvSpPr>
        <p:spPr>
          <a:xfrm>
            <a:off x="8742972" y="485775"/>
            <a:ext cx="312528" cy="28384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3FC228C5-13C3-DEB4-6683-A3F89AAD3D1E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7721600" y="266696"/>
            <a:ext cx="980126" cy="21907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A76EF674-9575-A6AE-8AFE-CF369C17E945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5923333" y="266696"/>
            <a:ext cx="786289" cy="21907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E0EAEA1A-25CC-7D52-3988-365030E7D1D4}"/>
              </a:ext>
            </a:extLst>
          </p:cNvPr>
          <p:cNvSpPr txBox="1"/>
          <p:nvPr/>
        </p:nvSpPr>
        <p:spPr>
          <a:xfrm>
            <a:off x="6709622" y="82030"/>
            <a:ext cx="101197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ACK</a:t>
            </a:r>
            <a:r>
              <a:rPr lang="ko-KR" altLang="en-US" dirty="0"/>
              <a:t> </a:t>
            </a:r>
            <a:r>
              <a:rPr lang="en-US" altLang="ko-KR" dirty="0"/>
              <a:t>Bit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9CD087EF-E168-2369-C369-544FB5A5942D}"/>
              </a:ext>
            </a:extLst>
          </p:cNvPr>
          <p:cNvSpPr txBox="1"/>
          <p:nvPr/>
        </p:nvSpPr>
        <p:spPr>
          <a:xfrm>
            <a:off x="1429208" y="58222"/>
            <a:ext cx="126244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Start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신호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765138DF-691D-D31B-F089-E2FBC1BCCB5E}"/>
              </a:ext>
            </a:extLst>
          </p:cNvPr>
          <p:cNvSpPr txBox="1"/>
          <p:nvPr/>
        </p:nvSpPr>
        <p:spPr>
          <a:xfrm>
            <a:off x="4318000" y="3429000"/>
            <a:ext cx="126244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Write Bit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1D16EBF5-A0B8-6BD5-5343-6B5FAF791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979398"/>
              </p:ext>
            </p:extLst>
          </p:nvPr>
        </p:nvGraphicFramePr>
        <p:xfrm>
          <a:off x="1429208" y="4609299"/>
          <a:ext cx="933358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597">
                  <a:extLst>
                    <a:ext uri="{9D8B030D-6E8A-4147-A177-3AD203B41FA5}">
                      <a16:colId xmlns:a16="http://schemas.microsoft.com/office/drawing/2014/main" xmlns="" val="827323837"/>
                    </a:ext>
                  </a:extLst>
                </a:gridCol>
                <a:gridCol w="1555597">
                  <a:extLst>
                    <a:ext uri="{9D8B030D-6E8A-4147-A177-3AD203B41FA5}">
                      <a16:colId xmlns:a16="http://schemas.microsoft.com/office/drawing/2014/main" xmlns="" val="1590935411"/>
                    </a:ext>
                  </a:extLst>
                </a:gridCol>
                <a:gridCol w="1555597">
                  <a:extLst>
                    <a:ext uri="{9D8B030D-6E8A-4147-A177-3AD203B41FA5}">
                      <a16:colId xmlns:a16="http://schemas.microsoft.com/office/drawing/2014/main" xmlns="" val="1202651829"/>
                    </a:ext>
                  </a:extLst>
                </a:gridCol>
                <a:gridCol w="1555597">
                  <a:extLst>
                    <a:ext uri="{9D8B030D-6E8A-4147-A177-3AD203B41FA5}">
                      <a16:colId xmlns:a16="http://schemas.microsoft.com/office/drawing/2014/main" xmlns="" val="2120526141"/>
                    </a:ext>
                  </a:extLst>
                </a:gridCol>
                <a:gridCol w="1555597">
                  <a:extLst>
                    <a:ext uri="{9D8B030D-6E8A-4147-A177-3AD203B41FA5}">
                      <a16:colId xmlns:a16="http://schemas.microsoft.com/office/drawing/2014/main" xmlns="" val="3193797518"/>
                    </a:ext>
                  </a:extLst>
                </a:gridCol>
                <a:gridCol w="1555597">
                  <a:extLst>
                    <a:ext uri="{9D8B030D-6E8A-4147-A177-3AD203B41FA5}">
                      <a16:colId xmlns:a16="http://schemas.microsoft.com/office/drawing/2014/main" xmlns="" val="23891385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Address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Bit(7bit)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Write Bit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ACK Bit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Data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Bit(8bit)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ACK Bit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7890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010 / 0111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0011 / 0010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071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의미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수신 양호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0x32 (ASCII ‘2’)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수신 양호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9115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4941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C70C38E-18A0-BCDB-C0AA-3B46DE1DD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가로 글상자 1057">
            <a:extLst>
              <a:ext uri="{FF2B5EF4-FFF2-40B4-BE49-F238E27FC236}">
                <a16:creationId xmlns:a16="http://schemas.microsoft.com/office/drawing/2014/main" xmlns="" id="{7BDD9B79-8240-420A-3D70-3FF6DD1E7B30}"/>
              </a:ext>
            </a:extLst>
          </p:cNvPr>
          <p:cNvSpPr txBox="1"/>
          <p:nvPr/>
        </p:nvSpPr>
        <p:spPr>
          <a:xfrm>
            <a:off x="452955" y="142874"/>
            <a:ext cx="1060566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500" dirty="0"/>
              <a:t>요소기술 </a:t>
            </a:r>
            <a:r>
              <a:rPr lang="en-US" altLang="ko-KR" sz="4500" dirty="0"/>
              <a:t>– 1-Wire Communication (DHT11)</a:t>
            </a:r>
          </a:p>
        </p:txBody>
      </p:sp>
      <p:cxnSp>
        <p:nvCxnSpPr>
          <p:cNvPr id="1061" name="선 1060">
            <a:extLst>
              <a:ext uri="{FF2B5EF4-FFF2-40B4-BE49-F238E27FC236}">
                <a16:creationId xmlns:a16="http://schemas.microsoft.com/office/drawing/2014/main" xmlns="" id="{E301F6ED-866D-679C-2560-2CC7B387A795}"/>
              </a:ext>
            </a:extLst>
          </p:cNvPr>
          <p:cNvCxnSpPr/>
          <p:nvPr/>
        </p:nvCxnSpPr>
        <p:spPr>
          <a:xfrm>
            <a:off x="452954" y="912495"/>
            <a:ext cx="11120179" cy="0"/>
          </a:xfrm>
          <a:prstGeom prst="line">
            <a:avLst/>
          </a:prstGeom>
          <a:ln w="508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Qt (소프트웨어) - 위키백과, 우리 모두의 백과사전">
            <a:extLst>
              <a:ext uri="{FF2B5EF4-FFF2-40B4-BE49-F238E27FC236}">
                <a16:creationId xmlns:a16="http://schemas.microsoft.com/office/drawing/2014/main" xmlns="" id="{472C6881-7EBB-7C73-550D-455784E705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Qt (소프트웨어) - 위키백과, 우리 모두의 백과사전">
            <a:extLst>
              <a:ext uri="{FF2B5EF4-FFF2-40B4-BE49-F238E27FC236}">
                <a16:creationId xmlns:a16="http://schemas.microsoft.com/office/drawing/2014/main" xmlns="" id="{14406D6C-467A-5892-032C-98CD7BFE14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346A031-AF70-91A5-1216-4EDB2B14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45" y="1682117"/>
            <a:ext cx="10310070" cy="2408038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id="{D31C3709-2CE1-2E5C-1495-84622101AEA4}"/>
              </a:ext>
            </a:extLst>
          </p:cNvPr>
          <p:cNvSpPr txBox="1"/>
          <p:nvPr/>
        </p:nvSpPr>
        <p:spPr>
          <a:xfrm>
            <a:off x="1582722" y="4633447"/>
            <a:ext cx="9026555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-</a:t>
            </a:r>
            <a:r>
              <a:rPr lang="ko-KR" altLang="en-US" sz="1600" dirty="0"/>
              <a:t>               라인 </a:t>
            </a:r>
            <a:r>
              <a:rPr lang="en-US" altLang="ko-KR" sz="1600" dirty="0"/>
              <a:t>: MCU -&gt; DHT11</a:t>
            </a:r>
            <a:r>
              <a:rPr lang="ko-KR" altLang="en-US" sz="1600" dirty="0"/>
              <a:t>에게 </a:t>
            </a:r>
            <a:r>
              <a:rPr lang="en-US" altLang="ko-KR" sz="1600" dirty="0"/>
              <a:t>Data</a:t>
            </a:r>
            <a:r>
              <a:rPr lang="ko-KR" altLang="en-US" sz="1600" dirty="0"/>
              <a:t>전송</a:t>
            </a:r>
            <a:endParaRPr lang="en-US" altLang="ko-KR" sz="1600" dirty="0"/>
          </a:p>
          <a:p>
            <a:r>
              <a:rPr lang="en-US" altLang="ko-KR" sz="1600" dirty="0"/>
              <a:t>                </a:t>
            </a:r>
            <a:r>
              <a:rPr lang="ko-KR" altLang="en-US" sz="1600" dirty="0"/>
              <a:t>라인 </a:t>
            </a:r>
            <a:r>
              <a:rPr lang="en-US" altLang="ko-KR" sz="1600" dirty="0"/>
              <a:t>: MCU </a:t>
            </a:r>
            <a:r>
              <a:rPr lang="en-US" altLang="ko-KR" sz="1600" dirty="0">
                <a:sym typeface="Wingdings" panose="05000000000000000000" pitchFamily="2" charset="2"/>
              </a:rPr>
              <a:t> DHT11</a:t>
            </a:r>
            <a:r>
              <a:rPr lang="ko-KR" altLang="en-US" sz="1600" dirty="0"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sym typeface="Wingdings" panose="05000000000000000000" pitchFamily="2" charset="2"/>
              </a:rPr>
              <a:t>Data</a:t>
            </a:r>
            <a:r>
              <a:rPr lang="ko-KR" altLang="en-US" sz="1600" dirty="0">
                <a:sym typeface="Wingdings" panose="05000000000000000000" pitchFamily="2" charset="2"/>
              </a:rPr>
              <a:t>전송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342900" indent="-342900">
              <a:buAutoNum type="arabicParenBoth"/>
            </a:pPr>
            <a:r>
              <a:rPr lang="en-US" altLang="ko-KR" sz="1600" dirty="0">
                <a:sym typeface="Wingdings" panose="05000000000000000000" pitchFamily="2" charset="2"/>
              </a:rPr>
              <a:t>MCU</a:t>
            </a:r>
            <a:r>
              <a:rPr lang="ko-KR" altLang="en-US" sz="1600" dirty="0">
                <a:sym typeface="Wingdings" panose="05000000000000000000" pitchFamily="2" charset="2"/>
              </a:rPr>
              <a:t>에서</a:t>
            </a:r>
            <a:r>
              <a:rPr lang="en-US" altLang="ko-KR" sz="1600" dirty="0">
                <a:sym typeface="Wingdings" panose="05000000000000000000" pitchFamily="2" charset="2"/>
              </a:rPr>
              <a:t> Start </a:t>
            </a:r>
            <a:r>
              <a:rPr lang="en-US" altLang="ko-KR" sz="1600" dirty="0" err="1">
                <a:sym typeface="Wingdings" panose="05000000000000000000" pitchFamily="2" charset="2"/>
              </a:rPr>
              <a:t>siginal</a:t>
            </a:r>
            <a:r>
              <a:rPr lang="ko-KR" altLang="en-US" sz="1600" dirty="0">
                <a:sym typeface="Wingdings" panose="05000000000000000000" pitchFamily="2" charset="2"/>
              </a:rPr>
              <a:t>로 </a:t>
            </a:r>
            <a:r>
              <a:rPr lang="en-US" altLang="ko-KR" sz="1600" dirty="0">
                <a:sym typeface="Wingdings" panose="05000000000000000000" pitchFamily="2" charset="2"/>
              </a:rPr>
              <a:t>LOW Signal</a:t>
            </a:r>
            <a:r>
              <a:rPr lang="ko-KR" altLang="en-US" sz="1600" dirty="0">
                <a:sym typeface="Wingdings" panose="05000000000000000000" pitchFamily="2" charset="2"/>
              </a:rPr>
              <a:t>을 </a:t>
            </a:r>
            <a:r>
              <a:rPr lang="ko-KR" altLang="en-US" sz="1600" dirty="0" err="1">
                <a:sym typeface="Wingdings" panose="05000000000000000000" pitchFamily="2" charset="2"/>
              </a:rPr>
              <a:t>보낸준</a:t>
            </a:r>
            <a:r>
              <a:rPr lang="ko-KR" altLang="en-US" sz="1600" dirty="0">
                <a:sym typeface="Wingdings" panose="05000000000000000000" pitchFamily="2" charset="2"/>
              </a:rPr>
              <a:t> 후 </a:t>
            </a:r>
            <a:r>
              <a:rPr lang="en-US" altLang="ko-KR" sz="1600" dirty="0">
                <a:sym typeface="Wingdings" panose="05000000000000000000" pitchFamily="2" charset="2"/>
              </a:rPr>
              <a:t>pull-up </a:t>
            </a:r>
            <a:r>
              <a:rPr lang="ko-KR" altLang="en-US" sz="1600" dirty="0">
                <a:sym typeface="Wingdings" panose="05000000000000000000" pitchFamily="2" charset="2"/>
              </a:rPr>
              <a:t>후 </a:t>
            </a:r>
            <a:r>
              <a:rPr lang="en-US" altLang="ko-KR" sz="1600" dirty="0">
                <a:sym typeface="Wingdings" panose="05000000000000000000" pitchFamily="2" charset="2"/>
              </a:rPr>
              <a:t>DHT11</a:t>
            </a:r>
            <a:r>
              <a:rPr lang="ko-KR" altLang="en-US" sz="1600" dirty="0">
                <a:sym typeface="Wingdings" panose="05000000000000000000" pitchFamily="2" charset="2"/>
              </a:rPr>
              <a:t>의 응답을 기다린다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342900" indent="-342900">
              <a:buAutoNum type="arabicParenBoth"/>
            </a:pPr>
            <a:r>
              <a:rPr lang="ko-KR" altLang="en-US" sz="1600" dirty="0" err="1">
                <a:sym typeface="Wingdings" panose="05000000000000000000" pitchFamily="2" charset="2"/>
              </a:rPr>
              <a:t>응답신호로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DHT1</a:t>
            </a:r>
            <a:r>
              <a:rPr lang="ko-KR" altLang="en-US" sz="1600" dirty="0"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sym typeface="Wingdings" panose="05000000000000000000" pitchFamily="2" charset="2"/>
              </a:rPr>
              <a:t>LOW</a:t>
            </a:r>
            <a:r>
              <a:rPr lang="ko-KR" altLang="en-US" sz="1600" dirty="0">
                <a:sym typeface="Wingdings" panose="05000000000000000000" pitchFamily="2" charset="2"/>
              </a:rPr>
              <a:t>를 보내준 후 </a:t>
            </a:r>
            <a:r>
              <a:rPr lang="en-US" altLang="ko-KR" sz="1600" dirty="0">
                <a:sym typeface="Wingdings" panose="05000000000000000000" pitchFamily="2" charset="2"/>
              </a:rPr>
              <a:t>Pull-up</a:t>
            </a:r>
            <a:r>
              <a:rPr lang="ko-KR" altLang="en-US" sz="1600" dirty="0">
                <a:sym typeface="Wingdings" panose="05000000000000000000" pitchFamily="2" charset="2"/>
              </a:rPr>
              <a:t> 후 수집한 데이터 값을 보낼 준비를 한다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Tx/>
              <a:buAutoNum type="arabicParenBoth"/>
            </a:pPr>
            <a:r>
              <a:rPr lang="ko-KR" altLang="en-US" sz="1600" dirty="0">
                <a:sym typeface="Wingdings" panose="05000000000000000000" pitchFamily="2" charset="2"/>
              </a:rPr>
              <a:t>데이터</a:t>
            </a:r>
            <a:r>
              <a:rPr lang="en-US" altLang="ko-KR" sz="1600" dirty="0">
                <a:sym typeface="Wingdings" panose="05000000000000000000" pitchFamily="2" charset="2"/>
              </a:rPr>
              <a:t>(40bit)</a:t>
            </a:r>
            <a:r>
              <a:rPr lang="ko-KR" altLang="en-US" sz="1600" dirty="0">
                <a:sym typeface="Wingdings" panose="05000000000000000000" pitchFamily="2" charset="2"/>
              </a:rPr>
              <a:t>를 전송을 한다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  <a:r>
              <a:rPr lang="ko-KR" altLang="en-US" sz="1600" dirty="0">
                <a:sym typeface="Wingdings" panose="05000000000000000000" pitchFamily="2" charset="2"/>
              </a:rPr>
              <a:t> 완료 했다면 다음 전송을 위해 </a:t>
            </a:r>
            <a:r>
              <a:rPr lang="en-US" altLang="ko-KR" sz="1600" dirty="0">
                <a:sym typeface="Wingdings" panose="05000000000000000000" pitchFamily="2" charset="2"/>
              </a:rPr>
              <a:t>50us </a:t>
            </a:r>
            <a:r>
              <a:rPr lang="ko-KR" altLang="en-US" sz="1600" dirty="0">
                <a:sym typeface="Wingdings" panose="05000000000000000000" pitchFamily="2" charset="2"/>
              </a:rPr>
              <a:t>대기 한다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53375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텍스트, 스크린샷, 라인, 음악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E591691E-E3D1-49A2-F475-944AB7EC8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287" y="315914"/>
            <a:ext cx="7966113" cy="320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9ACA92D1-72BA-A5FE-7ECF-9A5A05B32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315914"/>
            <a:ext cx="3708400" cy="320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61FC4A25-11D8-0541-DD74-85294E7EC65C}"/>
              </a:ext>
            </a:extLst>
          </p:cNvPr>
          <p:cNvSpPr/>
          <p:nvPr/>
        </p:nvSpPr>
        <p:spPr>
          <a:xfrm>
            <a:off x="3194050" y="3035300"/>
            <a:ext cx="654050" cy="393700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13543C5D-6D3A-EB46-B499-6F43E2A58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194235"/>
              </p:ext>
            </p:extLst>
          </p:nvPr>
        </p:nvGraphicFramePr>
        <p:xfrm>
          <a:off x="1429208" y="4380700"/>
          <a:ext cx="9333582" cy="1381761"/>
        </p:xfrm>
        <a:graphic>
          <a:graphicData uri="http://schemas.openxmlformats.org/drawingml/2006/table">
            <a:tbl>
              <a:tblPr/>
              <a:tblGrid>
                <a:gridCol w="1555597">
                  <a:extLst>
                    <a:ext uri="{9D8B030D-6E8A-4147-A177-3AD203B41FA5}">
                      <a16:colId xmlns:a16="http://schemas.microsoft.com/office/drawing/2014/main" xmlns="" val="3440994128"/>
                    </a:ext>
                  </a:extLst>
                </a:gridCol>
                <a:gridCol w="1555597">
                  <a:extLst>
                    <a:ext uri="{9D8B030D-6E8A-4147-A177-3AD203B41FA5}">
                      <a16:colId xmlns:a16="http://schemas.microsoft.com/office/drawing/2014/main" xmlns="" val="1250877859"/>
                    </a:ext>
                  </a:extLst>
                </a:gridCol>
                <a:gridCol w="1555597">
                  <a:extLst>
                    <a:ext uri="{9D8B030D-6E8A-4147-A177-3AD203B41FA5}">
                      <a16:colId xmlns:a16="http://schemas.microsoft.com/office/drawing/2014/main" xmlns="" val="4149933722"/>
                    </a:ext>
                  </a:extLst>
                </a:gridCol>
                <a:gridCol w="1555597">
                  <a:extLst>
                    <a:ext uri="{9D8B030D-6E8A-4147-A177-3AD203B41FA5}">
                      <a16:colId xmlns:a16="http://schemas.microsoft.com/office/drawing/2014/main" xmlns="" val="2053751507"/>
                    </a:ext>
                  </a:extLst>
                </a:gridCol>
                <a:gridCol w="1555597">
                  <a:extLst>
                    <a:ext uri="{9D8B030D-6E8A-4147-A177-3AD203B41FA5}">
                      <a16:colId xmlns:a16="http://schemas.microsoft.com/office/drawing/2014/main" xmlns="" val="322369593"/>
                    </a:ext>
                  </a:extLst>
                </a:gridCol>
                <a:gridCol w="1555597">
                  <a:extLst>
                    <a:ext uri="{9D8B030D-6E8A-4147-A177-3AD203B41FA5}">
                      <a16:colId xmlns:a16="http://schemas.microsoft.com/office/drawing/2014/main" xmlns="" val="2254044097"/>
                    </a:ext>
                  </a:extLst>
                </a:gridCol>
              </a:tblGrid>
              <a:tr h="460587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ko-KR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습도 정수</a:t>
                      </a:r>
                      <a:endParaRPr lang="ko-KR" altLang="en-US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ko-KR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습도 소수</a:t>
                      </a:r>
                      <a:endParaRPr lang="ko-KR" altLang="en-US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ko-KR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온도 정수</a:t>
                      </a:r>
                      <a:endParaRPr lang="ko-KR" altLang="en-US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ko-KR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온도 소수</a:t>
                      </a:r>
                      <a:endParaRPr lang="ko-KR" altLang="en-US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ko-KR" alt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체크섬</a:t>
                      </a:r>
                      <a:endParaRPr lang="ko-KR" altLang="en-US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47623263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Hex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0010 1011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0000 0000</a:t>
                      </a:r>
                      <a:endParaRPr lang="ko-KR" altLang="en-US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0001 1001</a:t>
                      </a:r>
                      <a:endParaRPr lang="ko-KR" altLang="en-US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0000 1000</a:t>
                      </a:r>
                      <a:endParaRPr lang="ko-KR" altLang="en-US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0100 1100</a:t>
                      </a:r>
                      <a:endParaRPr lang="ko-KR" altLang="en-US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1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90734237"/>
                  </a:ext>
                </a:extLst>
              </a:tr>
              <a:tr h="460587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Decimal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8521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135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12F5C2B-A06B-7BE9-ECB7-930FBE542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가로 글상자 1057">
            <a:extLst>
              <a:ext uri="{FF2B5EF4-FFF2-40B4-BE49-F238E27FC236}">
                <a16:creationId xmlns:a16="http://schemas.microsoft.com/office/drawing/2014/main" xmlns="" id="{2EB28F26-FB3B-16B3-252B-6F99285F3B21}"/>
              </a:ext>
            </a:extLst>
          </p:cNvPr>
          <p:cNvSpPr txBox="1"/>
          <p:nvPr/>
        </p:nvSpPr>
        <p:spPr>
          <a:xfrm>
            <a:off x="452955" y="142874"/>
            <a:ext cx="1155970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500" dirty="0"/>
              <a:t>요소기술 </a:t>
            </a:r>
            <a:r>
              <a:rPr lang="en-US" altLang="ko-KR" sz="4500" dirty="0"/>
              <a:t>– 3-Wire Serial Interface (DS1302 RTC)</a:t>
            </a:r>
          </a:p>
        </p:txBody>
      </p:sp>
      <p:cxnSp>
        <p:nvCxnSpPr>
          <p:cNvPr id="1061" name="선 1060">
            <a:extLst>
              <a:ext uri="{FF2B5EF4-FFF2-40B4-BE49-F238E27FC236}">
                <a16:creationId xmlns:a16="http://schemas.microsoft.com/office/drawing/2014/main" xmlns="" id="{10DE0E8D-A9BC-4250-B052-418EA879CD75}"/>
              </a:ext>
            </a:extLst>
          </p:cNvPr>
          <p:cNvCxnSpPr/>
          <p:nvPr/>
        </p:nvCxnSpPr>
        <p:spPr>
          <a:xfrm>
            <a:off x="452954" y="912495"/>
            <a:ext cx="11120179" cy="0"/>
          </a:xfrm>
          <a:prstGeom prst="line">
            <a:avLst/>
          </a:prstGeom>
          <a:ln w="508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Qt (소프트웨어) - 위키백과, 우리 모두의 백과사전">
            <a:extLst>
              <a:ext uri="{FF2B5EF4-FFF2-40B4-BE49-F238E27FC236}">
                <a16:creationId xmlns:a16="http://schemas.microsoft.com/office/drawing/2014/main" xmlns="" id="{A9772C21-BE17-012B-046C-143D813F95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Qt (소프트웨어) - 위키백과, 우리 모두의 백과사전">
            <a:extLst>
              <a:ext uri="{FF2B5EF4-FFF2-40B4-BE49-F238E27FC236}">
                <a16:creationId xmlns:a16="http://schemas.microsoft.com/office/drawing/2014/main" xmlns="" id="{F6DF5625-3CE5-727A-A394-CEFCCAB7DD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 descr="텍스트, 스크린샷, 폰트, 포스트잇 노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997D37BF-7118-AB94-CB7F-039A5916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1331676"/>
            <a:ext cx="6458251" cy="5072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6198623-3CEA-87D9-08F1-A159173D6ED4}"/>
              </a:ext>
            </a:extLst>
          </p:cNvPr>
          <p:cNvSpPr txBox="1"/>
          <p:nvPr/>
        </p:nvSpPr>
        <p:spPr>
          <a:xfrm>
            <a:off x="6931325" y="1527461"/>
            <a:ext cx="4787599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SCLK</a:t>
            </a:r>
            <a:r>
              <a:rPr lang="en-US" altLang="ko-KR" sz="2000" dirty="0"/>
              <a:t> : SPI clock (master -&gt; slave)</a:t>
            </a:r>
            <a:br>
              <a:rPr lang="en-US" altLang="ko-KR" sz="2000" dirty="0"/>
            </a:br>
            <a:r>
              <a:rPr lang="en-US" altLang="ko-KR" sz="2000" b="1" dirty="0"/>
              <a:t>MOSI (Master out, Slave in) </a:t>
            </a:r>
            <a:r>
              <a:rPr lang="en-US" altLang="ko-KR" sz="2000" dirty="0"/>
              <a:t>:</a:t>
            </a:r>
            <a:br>
              <a:rPr lang="en-US" altLang="ko-KR" sz="2000" dirty="0"/>
            </a:br>
            <a:r>
              <a:rPr lang="ko-KR" altLang="en-US" sz="2000" dirty="0"/>
              <a:t>마스터에서 </a:t>
            </a:r>
            <a:r>
              <a:rPr lang="ko-KR" altLang="en-US" sz="2000" dirty="0" err="1"/>
              <a:t>슬레이브로</a:t>
            </a:r>
            <a:r>
              <a:rPr lang="ko-KR" altLang="en-US" sz="2000" dirty="0"/>
              <a:t> 데이터가 전송되는 핀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b="1" dirty="0"/>
              <a:t>MISO (Master in, Slave out) </a:t>
            </a:r>
            <a:r>
              <a:rPr lang="en-US" altLang="ko-KR" sz="2000" dirty="0"/>
              <a:t>:</a:t>
            </a:r>
            <a:br>
              <a:rPr lang="en-US" altLang="ko-KR" sz="2000" dirty="0"/>
            </a:br>
            <a:r>
              <a:rPr lang="ko-KR" altLang="en-US" sz="2000" dirty="0" err="1"/>
              <a:t>슬레이브에서</a:t>
            </a:r>
            <a:r>
              <a:rPr lang="ko-KR" altLang="en-US" sz="2000" dirty="0"/>
              <a:t> 마스터로 데이터가 전송되는 핀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b="1" dirty="0"/>
              <a:t>SS (Slave select)</a:t>
            </a:r>
            <a:r>
              <a:rPr lang="en-US" altLang="ko-KR" sz="2000" dirty="0"/>
              <a:t> : </a:t>
            </a:r>
            <a:r>
              <a:rPr lang="ko-KR" altLang="en-US" sz="2000" dirty="0" err="1"/>
              <a:t>슬레이브</a:t>
            </a:r>
            <a:r>
              <a:rPr lang="ko-KR" altLang="en-US" sz="2000" dirty="0"/>
              <a:t> 선택 핀</a:t>
            </a:r>
            <a:r>
              <a:rPr lang="en-US" altLang="ko-KR" sz="2000" dirty="0"/>
              <a:t>, </a:t>
            </a:r>
            <a:r>
              <a:rPr lang="ko-KR" altLang="en-US" sz="2000" dirty="0"/>
              <a:t>위에 바가 쓰여져 있으면 </a:t>
            </a:r>
            <a:r>
              <a:rPr lang="en-US" altLang="ko-KR" sz="2000" dirty="0"/>
              <a:t>Active-Low</a:t>
            </a:r>
          </a:p>
          <a:p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b="1" dirty="0"/>
              <a:t>특징</a:t>
            </a:r>
            <a:r>
              <a:rPr lang="en-US" altLang="ko-KR" sz="2000" dirty="0"/>
              <a:t>:</a:t>
            </a:r>
            <a:endParaRPr lang="ko-KR" alt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2000" dirty="0"/>
              <a:t>I2C</a:t>
            </a:r>
            <a:r>
              <a:rPr lang="ko-KR" altLang="en-US" sz="2000" dirty="0"/>
              <a:t>와 다르게 완전 </a:t>
            </a:r>
            <a:r>
              <a:rPr lang="ko-KR" altLang="en-US" sz="2000" dirty="0" err="1"/>
              <a:t>전이중</a:t>
            </a:r>
            <a:r>
              <a:rPr lang="ko-KR" altLang="en-US" sz="2000" dirty="0"/>
              <a:t> 통신으로써 양방향 통신 지원</a:t>
            </a:r>
            <a:endParaRPr lang="en-US" altLang="ko-KR" sz="20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/>
              <a:t>전송 비트 수 조절 가능</a:t>
            </a:r>
            <a:r>
              <a:rPr lang="en-US" altLang="ko-KR" sz="2000" dirty="0"/>
              <a:t> (~16bit)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/>
              <a:t>최대 </a:t>
            </a:r>
            <a:r>
              <a:rPr lang="en-US" altLang="ko-KR" sz="2000" dirty="0"/>
              <a:t>4</a:t>
            </a:r>
            <a:r>
              <a:rPr lang="ko-KR" altLang="en-US" sz="2000" dirty="0"/>
              <a:t>개 핀 사용</a:t>
            </a:r>
            <a:endParaRPr lang="en-US" altLang="ko-KR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2000" dirty="0"/>
              <a:t>I2C</a:t>
            </a:r>
            <a:r>
              <a:rPr lang="ko-KR" altLang="en-US" sz="2000" dirty="0"/>
              <a:t>에 비해 빠른 통신속도</a:t>
            </a:r>
            <a:r>
              <a:rPr lang="en-US" altLang="ko-KR" sz="2000" dirty="0"/>
              <a:t>, </a:t>
            </a:r>
            <a:r>
              <a:rPr lang="ko-KR" altLang="en-US" sz="2000" dirty="0"/>
              <a:t>낮은 전력 소비</a:t>
            </a:r>
            <a:r>
              <a:rPr lang="en-US" altLang="ko-KR" sz="2000" dirty="0"/>
              <a:t>, </a:t>
            </a:r>
            <a:r>
              <a:rPr lang="ko-KR" altLang="en-US" sz="2000" dirty="0"/>
              <a:t>단거리 통신만 가능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6134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9BA265D-4DF9-B28B-D846-6DDE04668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가로 글상자 1057">
            <a:extLst>
              <a:ext uri="{FF2B5EF4-FFF2-40B4-BE49-F238E27FC236}">
                <a16:creationId xmlns:a16="http://schemas.microsoft.com/office/drawing/2014/main" xmlns="" id="{E57560F0-FF0A-71BB-8D7A-0CEB0D2FCF1C}"/>
              </a:ext>
            </a:extLst>
          </p:cNvPr>
          <p:cNvSpPr txBox="1"/>
          <p:nvPr/>
        </p:nvSpPr>
        <p:spPr>
          <a:xfrm>
            <a:off x="452955" y="142874"/>
            <a:ext cx="1384353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500" dirty="0"/>
              <a:t>요소기술 </a:t>
            </a:r>
            <a:r>
              <a:rPr lang="en-US" altLang="ko-KR" sz="4500" dirty="0"/>
              <a:t>– GPIO &amp; </a:t>
            </a:r>
            <a:r>
              <a:rPr lang="ko-KR" altLang="en-US" sz="4500" dirty="0"/>
              <a:t>인터럽트 제어 </a:t>
            </a:r>
            <a:r>
              <a:rPr lang="en-US" altLang="ko-KR" sz="4500" dirty="0"/>
              <a:t>(EC11 </a:t>
            </a:r>
            <a:r>
              <a:rPr lang="ko-KR" altLang="en-US" sz="4500" dirty="0"/>
              <a:t>로터리 </a:t>
            </a:r>
            <a:r>
              <a:rPr lang="ko-KR" altLang="en-US" sz="4500" dirty="0" err="1"/>
              <a:t>엔코더</a:t>
            </a:r>
            <a:r>
              <a:rPr lang="en-US" altLang="ko-KR" sz="4500" dirty="0"/>
              <a:t>)</a:t>
            </a:r>
          </a:p>
        </p:txBody>
      </p:sp>
      <p:cxnSp>
        <p:nvCxnSpPr>
          <p:cNvPr id="1061" name="선 1060">
            <a:extLst>
              <a:ext uri="{FF2B5EF4-FFF2-40B4-BE49-F238E27FC236}">
                <a16:creationId xmlns:a16="http://schemas.microsoft.com/office/drawing/2014/main" xmlns="" id="{0B69F1E6-4137-CAD0-22C7-98C444E5ABD4}"/>
              </a:ext>
            </a:extLst>
          </p:cNvPr>
          <p:cNvCxnSpPr/>
          <p:nvPr/>
        </p:nvCxnSpPr>
        <p:spPr>
          <a:xfrm>
            <a:off x="452954" y="912495"/>
            <a:ext cx="11120179" cy="0"/>
          </a:xfrm>
          <a:prstGeom prst="line">
            <a:avLst/>
          </a:prstGeom>
          <a:ln w="508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Qt (소프트웨어) - 위키백과, 우리 모두의 백과사전">
            <a:extLst>
              <a:ext uri="{FF2B5EF4-FFF2-40B4-BE49-F238E27FC236}">
                <a16:creationId xmlns:a16="http://schemas.microsoft.com/office/drawing/2014/main" xmlns="" id="{75D7AFEE-5BBD-BA41-E0F7-285CBA4451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Qt (소프트웨어) - 위키백과, 우리 모두의 백과사전">
            <a:extLst>
              <a:ext uri="{FF2B5EF4-FFF2-40B4-BE49-F238E27FC236}">
                <a16:creationId xmlns:a16="http://schemas.microsoft.com/office/drawing/2014/main" xmlns="" id="{78418787-4520-CB79-9191-117C5A2E4D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0F6281-BD59-8C00-86CA-C698ECD3C3F8}"/>
              </a:ext>
            </a:extLst>
          </p:cNvPr>
          <p:cNvSpPr txBox="1"/>
          <p:nvPr/>
        </p:nvSpPr>
        <p:spPr>
          <a:xfrm>
            <a:off x="320674" y="1062641"/>
            <a:ext cx="6372226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dirty="0"/>
              <a:t>제어 방식</a:t>
            </a:r>
            <a:r>
              <a:rPr lang="en-US" altLang="ko-KR" sz="3000" b="1" dirty="0"/>
              <a:t>:</a:t>
            </a:r>
            <a:r>
              <a:rPr lang="ko-KR" altLang="en-US" sz="3000" dirty="0"/>
              <a:t> </a:t>
            </a:r>
            <a:r>
              <a:rPr lang="en-US" altLang="ko-KR" sz="2200" dirty="0"/>
              <a:t>Digital I/O + External Interrupt</a:t>
            </a:r>
          </a:p>
          <a:p>
            <a:r>
              <a:rPr lang="ko-KR" altLang="en-US" sz="3000" b="1" dirty="0"/>
              <a:t>기술 요소</a:t>
            </a:r>
            <a:r>
              <a:rPr lang="en-US" altLang="ko-KR" sz="3000" b="1" dirty="0"/>
              <a:t>:</a:t>
            </a:r>
            <a:endParaRPr lang="en-US" altLang="ko-KR" sz="3000" dirty="0"/>
          </a:p>
          <a:p>
            <a:r>
              <a:rPr lang="en-US" altLang="ko-KR" sz="3000" b="1" dirty="0"/>
              <a:t>Quadrature Signal:</a:t>
            </a:r>
            <a:r>
              <a:rPr lang="ko-KR" altLang="en-US" sz="3000" dirty="0"/>
              <a:t> </a:t>
            </a:r>
            <a:r>
              <a:rPr lang="ko-KR" altLang="en-US" sz="2200" dirty="0"/>
              <a:t>두 개의 신호</a:t>
            </a:r>
            <a:r>
              <a:rPr lang="en-US" altLang="ko-KR" sz="2200" dirty="0"/>
              <a:t>(A, B</a:t>
            </a:r>
            <a:r>
              <a:rPr lang="ko-KR" altLang="en-US" sz="2200" dirty="0"/>
              <a:t>상</a:t>
            </a:r>
            <a:r>
              <a:rPr lang="en-US" altLang="ko-KR" sz="2200" dirty="0"/>
              <a:t>)</a:t>
            </a:r>
            <a:r>
              <a:rPr lang="ko-KR" altLang="en-US" sz="2200" dirty="0"/>
              <a:t>가 </a:t>
            </a:r>
            <a:r>
              <a:rPr lang="en-US" altLang="ko-KR" sz="2200" dirty="0"/>
              <a:t>90</a:t>
            </a:r>
            <a:r>
              <a:rPr lang="ko-KR" altLang="en-US" sz="2200" dirty="0"/>
              <a:t>도 위상차를 가지고 발생하는 것을 확인하여 회전 방향 판별</a:t>
            </a:r>
            <a:r>
              <a:rPr lang="en-US" altLang="ko-KR" sz="2200" dirty="0"/>
              <a:t>.</a:t>
            </a:r>
          </a:p>
          <a:p>
            <a:endParaRPr lang="en-US" altLang="ko-KR" sz="2200" b="1" dirty="0"/>
          </a:p>
          <a:p>
            <a:endParaRPr lang="en-US" altLang="ko-KR" sz="2200" b="1" dirty="0"/>
          </a:p>
          <a:p>
            <a:endParaRPr lang="en-US" altLang="ko-KR" sz="2200" b="1" dirty="0"/>
          </a:p>
          <a:p>
            <a:endParaRPr lang="en-US" altLang="ko-KR" sz="2200" b="1" dirty="0"/>
          </a:p>
          <a:p>
            <a:endParaRPr lang="en-US" altLang="ko-KR" sz="2200" b="1" dirty="0"/>
          </a:p>
          <a:p>
            <a:r>
              <a:rPr lang="en-US" altLang="ko-KR" sz="3000" b="1" dirty="0"/>
              <a:t>Debouncing:</a:t>
            </a:r>
            <a:r>
              <a:rPr lang="ko-KR" altLang="en-US" sz="3000" dirty="0"/>
              <a:t> </a:t>
            </a:r>
            <a:r>
              <a:rPr lang="ko-KR" altLang="en-US" sz="2200" dirty="0"/>
              <a:t>회전 시 발생하는 </a:t>
            </a:r>
            <a:r>
              <a:rPr lang="ko-KR" altLang="en-US" sz="2200" dirty="0" err="1"/>
              <a:t>채터링</a:t>
            </a:r>
            <a:r>
              <a:rPr lang="en-US" altLang="ko-KR" sz="2200" dirty="0"/>
              <a:t>(Chattering) </a:t>
            </a:r>
            <a:r>
              <a:rPr lang="ko-KR" altLang="en-US" sz="2200" dirty="0"/>
              <a:t>현상을 소프트웨어 혹은 하드웨어적 필터로 제거하여 입력 오류 방지</a:t>
            </a:r>
            <a:r>
              <a:rPr lang="en-US" altLang="ko-KR" sz="2200" dirty="0"/>
              <a:t>.</a:t>
            </a:r>
          </a:p>
        </p:txBody>
      </p:sp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A694A609-EAF5-89D1-2A98-46D17A5F6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739" y="4857364"/>
            <a:ext cx="5277587" cy="1848108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A8CB1E25-3D72-A6F7-C801-A58D35E0B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739" y="2035949"/>
            <a:ext cx="5277586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20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464DA22-FD66-9B82-CE76-8FCB3C983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가로 글상자 1057">
            <a:extLst>
              <a:ext uri="{FF2B5EF4-FFF2-40B4-BE49-F238E27FC236}">
                <a16:creationId xmlns:a16="http://schemas.microsoft.com/office/drawing/2014/main" xmlns="" id="{BD3DC80C-A4DA-45B7-7F61-A2AEF0E32578}"/>
              </a:ext>
            </a:extLst>
          </p:cNvPr>
          <p:cNvSpPr txBox="1"/>
          <p:nvPr/>
        </p:nvSpPr>
        <p:spPr>
          <a:xfrm>
            <a:off x="452955" y="142874"/>
            <a:ext cx="4159921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500" dirty="0"/>
              <a:t>Trouble</a:t>
            </a:r>
            <a:r>
              <a:rPr lang="ko-KR" altLang="en-US" sz="4500" dirty="0"/>
              <a:t> </a:t>
            </a:r>
            <a:r>
              <a:rPr lang="en-US" altLang="ko-KR" sz="4500" dirty="0"/>
              <a:t>Shooting</a:t>
            </a:r>
          </a:p>
        </p:txBody>
      </p:sp>
      <p:cxnSp>
        <p:nvCxnSpPr>
          <p:cNvPr id="1061" name="선 1060">
            <a:extLst>
              <a:ext uri="{FF2B5EF4-FFF2-40B4-BE49-F238E27FC236}">
                <a16:creationId xmlns:a16="http://schemas.microsoft.com/office/drawing/2014/main" xmlns="" id="{371E1136-323B-6A09-599D-C3BE2CA059D2}"/>
              </a:ext>
            </a:extLst>
          </p:cNvPr>
          <p:cNvCxnSpPr/>
          <p:nvPr/>
        </p:nvCxnSpPr>
        <p:spPr>
          <a:xfrm>
            <a:off x="452954" y="912495"/>
            <a:ext cx="11120179" cy="0"/>
          </a:xfrm>
          <a:prstGeom prst="line">
            <a:avLst/>
          </a:prstGeom>
          <a:ln w="508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Qt (소프트웨어) - 위키백과, 우리 모두의 백과사전">
            <a:extLst>
              <a:ext uri="{FF2B5EF4-FFF2-40B4-BE49-F238E27FC236}">
                <a16:creationId xmlns:a16="http://schemas.microsoft.com/office/drawing/2014/main" xmlns="" id="{A0CAC18C-3EFF-B7F5-C64C-91A9ECF41D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Qt (소프트웨어) - 위키백과, 우리 모두의 백과사전">
            <a:extLst>
              <a:ext uri="{FF2B5EF4-FFF2-40B4-BE49-F238E27FC236}">
                <a16:creationId xmlns:a16="http://schemas.microsoft.com/office/drawing/2014/main" xmlns="" id="{E15D0680-7AEE-4CE2-81B7-C675FC0848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B04265-066E-27BB-B1E0-BF68EC7ECE7A}"/>
              </a:ext>
            </a:extLst>
          </p:cNvPr>
          <p:cNvSpPr txBox="1"/>
          <p:nvPr/>
        </p:nvSpPr>
        <p:spPr>
          <a:xfrm>
            <a:off x="625474" y="1365576"/>
            <a:ext cx="115665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1: </a:t>
            </a:r>
            <a:r>
              <a:rPr lang="ko-KR" altLang="en-US" dirty="0"/>
              <a:t>센서 데이터 수신 실패 및 타이밍 정밀도 문제</a:t>
            </a:r>
            <a:endParaRPr lang="en-US" altLang="ko-KR" dirty="0"/>
          </a:p>
          <a:p>
            <a:r>
              <a:rPr lang="en-US" altLang="ko-KR" dirty="0"/>
              <a:t>2: RTC </a:t>
            </a:r>
            <a:r>
              <a:rPr lang="ko-KR" altLang="en-US" dirty="0"/>
              <a:t>시간 설정 시 데이터 충돌</a:t>
            </a:r>
            <a:endParaRPr lang="en-US" altLang="ko-KR" dirty="0"/>
          </a:p>
          <a:p>
            <a:r>
              <a:rPr lang="en-US" altLang="ko-KR" dirty="0"/>
              <a:t>3: BCD</a:t>
            </a:r>
            <a:r>
              <a:rPr lang="ko-KR" altLang="en-US" dirty="0"/>
              <a:t>와 </a:t>
            </a:r>
            <a:r>
              <a:rPr lang="en-US" altLang="ko-KR" dirty="0"/>
              <a:t>Decimal </a:t>
            </a:r>
            <a:r>
              <a:rPr lang="ko-KR" altLang="en-US" dirty="0"/>
              <a:t>간의 데이터 변환 오류</a:t>
            </a:r>
            <a:endParaRPr lang="en-US" altLang="ko-KR" dirty="0"/>
          </a:p>
          <a:p>
            <a:r>
              <a:rPr lang="en-US" altLang="ko-KR" dirty="0"/>
              <a:t>4: OLED </a:t>
            </a:r>
            <a:r>
              <a:rPr lang="ko-KR" altLang="en-US" dirty="0"/>
              <a:t>화면 잔상 발생 </a:t>
            </a:r>
            <a:r>
              <a:rPr lang="en-US" altLang="ko-KR" dirty="0"/>
              <a:t>/ </a:t>
            </a:r>
            <a:r>
              <a:rPr lang="ko-KR" altLang="en-US" dirty="0"/>
              <a:t>값이 지워지지 않음</a:t>
            </a:r>
            <a:endParaRPr lang="en-US" altLang="ko-KR" dirty="0"/>
          </a:p>
          <a:p>
            <a:r>
              <a:rPr lang="en-US" altLang="ko-KR" dirty="0"/>
              <a:t>5: </a:t>
            </a:r>
            <a:r>
              <a:rPr lang="ko-KR" altLang="en-US" dirty="0"/>
              <a:t>화면이 깜빡이거나 순차적으로 번쩍임 </a:t>
            </a:r>
            <a:r>
              <a:rPr lang="en-US" altLang="ko-KR" dirty="0"/>
              <a:t>(Blink </a:t>
            </a:r>
            <a:r>
              <a:rPr lang="ko-KR" altLang="en-US" dirty="0"/>
              <a:t>현상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6: </a:t>
            </a:r>
            <a:r>
              <a:rPr lang="ko-KR" altLang="en-US" dirty="0"/>
              <a:t>시간이 안 움직임 </a:t>
            </a:r>
            <a:r>
              <a:rPr lang="en-US" altLang="ko-KR" dirty="0"/>
              <a:t>/ </a:t>
            </a:r>
            <a:r>
              <a:rPr lang="ko-KR" altLang="en-US" dirty="0"/>
              <a:t>보정 기능 작동 안함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7: </a:t>
            </a:r>
            <a:r>
              <a:rPr lang="ko-KR" altLang="en-US" dirty="0"/>
              <a:t>보정 모드에서 시간도 같이 흐름</a:t>
            </a:r>
            <a:endParaRPr lang="en-US" altLang="ko-KR" dirty="0"/>
          </a:p>
          <a:p>
            <a:r>
              <a:rPr lang="en-US" altLang="ko-KR" dirty="0"/>
              <a:t>8: </a:t>
            </a:r>
            <a:r>
              <a:rPr lang="ko-KR" altLang="en-US" dirty="0"/>
              <a:t>글씨 크기</a:t>
            </a:r>
            <a:r>
              <a:rPr lang="en-US" altLang="ko-KR" dirty="0"/>
              <a:t>/</a:t>
            </a:r>
            <a:r>
              <a:rPr lang="ko-KR" altLang="en-US" dirty="0"/>
              <a:t>배치가 깨짐</a:t>
            </a:r>
          </a:p>
        </p:txBody>
      </p:sp>
    </p:spTree>
    <p:extLst>
      <p:ext uri="{BB962C8B-B14F-4D97-AF65-F5344CB8AC3E}">
        <p14:creationId xmlns:p14="http://schemas.microsoft.com/office/powerpoint/2010/main" val="1591078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AEF325F-67A3-B862-A190-C53F9139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가로 글상자 1057">
            <a:extLst>
              <a:ext uri="{FF2B5EF4-FFF2-40B4-BE49-F238E27FC236}">
                <a16:creationId xmlns:a16="http://schemas.microsoft.com/office/drawing/2014/main" xmlns="" id="{6878A194-C43C-9B38-11F0-41125A063E45}"/>
              </a:ext>
            </a:extLst>
          </p:cNvPr>
          <p:cNvSpPr txBox="1"/>
          <p:nvPr/>
        </p:nvSpPr>
        <p:spPr>
          <a:xfrm>
            <a:off x="452955" y="142874"/>
            <a:ext cx="319991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500" dirty="0"/>
              <a:t>동작 동영상</a:t>
            </a:r>
            <a:endParaRPr lang="en-US" altLang="ko-KR" sz="4500" dirty="0"/>
          </a:p>
        </p:txBody>
      </p:sp>
      <p:cxnSp>
        <p:nvCxnSpPr>
          <p:cNvPr id="1061" name="선 1060">
            <a:extLst>
              <a:ext uri="{FF2B5EF4-FFF2-40B4-BE49-F238E27FC236}">
                <a16:creationId xmlns:a16="http://schemas.microsoft.com/office/drawing/2014/main" xmlns="" id="{C59379ED-4151-7D6F-1C9D-E7033F1A8F52}"/>
              </a:ext>
            </a:extLst>
          </p:cNvPr>
          <p:cNvCxnSpPr/>
          <p:nvPr/>
        </p:nvCxnSpPr>
        <p:spPr>
          <a:xfrm>
            <a:off x="452954" y="912495"/>
            <a:ext cx="11120179" cy="0"/>
          </a:xfrm>
          <a:prstGeom prst="line">
            <a:avLst/>
          </a:prstGeom>
          <a:ln w="508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Qt (소프트웨어) - 위키백과, 우리 모두의 백과사전">
            <a:extLst>
              <a:ext uri="{FF2B5EF4-FFF2-40B4-BE49-F238E27FC236}">
                <a16:creationId xmlns:a16="http://schemas.microsoft.com/office/drawing/2014/main" xmlns="" id="{B23D4C2E-3E57-5B8F-321E-5FCB544759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Qt (소프트웨어) - 위키백과, 우리 모두의 백과사전">
            <a:extLst>
              <a:ext uri="{FF2B5EF4-FFF2-40B4-BE49-F238E27FC236}">
                <a16:creationId xmlns:a16="http://schemas.microsoft.com/office/drawing/2014/main" xmlns="" id="{084990D4-B544-B873-1458-AB0C053703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동작영상">
            <a:hlinkClick r:id="" action="ppaction://media"/>
            <a:extLst>
              <a:ext uri="{FF2B5EF4-FFF2-40B4-BE49-F238E27FC236}">
                <a16:creationId xmlns:a16="http://schemas.microsoft.com/office/drawing/2014/main" xmlns="" id="{926B8E61-03E1-CEB8-933D-F4C485F4EA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1000" y="1184561"/>
            <a:ext cx="8890000" cy="498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0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EB1B2A1-58E0-E431-331A-80D7935B5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가로 글상자 1057">
            <a:extLst>
              <a:ext uri="{FF2B5EF4-FFF2-40B4-BE49-F238E27FC236}">
                <a16:creationId xmlns:a16="http://schemas.microsoft.com/office/drawing/2014/main" xmlns="" id="{82EDB943-09D1-5D1B-D079-0CE62B97AFED}"/>
              </a:ext>
            </a:extLst>
          </p:cNvPr>
          <p:cNvSpPr txBox="1"/>
          <p:nvPr/>
        </p:nvSpPr>
        <p:spPr>
          <a:xfrm>
            <a:off x="452955" y="142874"/>
            <a:ext cx="3906839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500" dirty="0"/>
              <a:t>결론 및 시사점</a:t>
            </a:r>
            <a:endParaRPr lang="en-US" altLang="ko-KR" sz="4500" dirty="0"/>
          </a:p>
        </p:txBody>
      </p:sp>
      <p:cxnSp>
        <p:nvCxnSpPr>
          <p:cNvPr id="1061" name="선 1060">
            <a:extLst>
              <a:ext uri="{FF2B5EF4-FFF2-40B4-BE49-F238E27FC236}">
                <a16:creationId xmlns:a16="http://schemas.microsoft.com/office/drawing/2014/main" xmlns="" id="{9EC8F28F-26EE-A18C-7503-709B14302942}"/>
              </a:ext>
            </a:extLst>
          </p:cNvPr>
          <p:cNvCxnSpPr/>
          <p:nvPr/>
        </p:nvCxnSpPr>
        <p:spPr>
          <a:xfrm>
            <a:off x="452954" y="912495"/>
            <a:ext cx="11120179" cy="0"/>
          </a:xfrm>
          <a:prstGeom prst="line">
            <a:avLst/>
          </a:prstGeom>
          <a:ln w="508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Qt (소프트웨어) - 위키백과, 우리 모두의 백과사전">
            <a:extLst>
              <a:ext uri="{FF2B5EF4-FFF2-40B4-BE49-F238E27FC236}">
                <a16:creationId xmlns:a16="http://schemas.microsoft.com/office/drawing/2014/main" xmlns="" id="{119E98CA-3883-FA7A-009B-B299BF86DB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Qt (소프트웨어) - 위키백과, 우리 모두의 백과사전">
            <a:extLst>
              <a:ext uri="{FF2B5EF4-FFF2-40B4-BE49-F238E27FC236}">
                <a16:creationId xmlns:a16="http://schemas.microsoft.com/office/drawing/2014/main" xmlns="" id="{74BB6D8D-6394-1FCB-31C0-A3F312A665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6E15F50-3ED4-0C48-42D9-69ADF8C72FD3}"/>
              </a:ext>
            </a:extLst>
          </p:cNvPr>
          <p:cNvSpPr txBox="1"/>
          <p:nvPr/>
        </p:nvSpPr>
        <p:spPr>
          <a:xfrm>
            <a:off x="452954" y="1147930"/>
            <a:ext cx="1112017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/>
              <a:t>본 프로젝트를 통해 하드웨어 제어부터 리눅스 커널 드라이버</a:t>
            </a:r>
            <a:r>
              <a:rPr lang="en-US" altLang="ko-KR" sz="3000" dirty="0"/>
              <a:t>, </a:t>
            </a:r>
            <a:r>
              <a:rPr lang="ko-KR" altLang="en-US" sz="3000" dirty="0"/>
              <a:t>그리고 유저 애플리케이션에 이르는 </a:t>
            </a:r>
            <a:r>
              <a:rPr lang="ko-KR" altLang="en-US" sz="3000" b="1" dirty="0"/>
              <a:t>전체 임베디드 시스템 스택</a:t>
            </a:r>
            <a:r>
              <a:rPr lang="ko-KR" altLang="en-US" sz="3000" dirty="0"/>
              <a:t>을 직접 설계하고 구현했습니다</a:t>
            </a:r>
            <a:r>
              <a:rPr lang="en-US" altLang="ko-KR" sz="3000" dirty="0"/>
              <a:t>.</a:t>
            </a:r>
            <a:br>
              <a:rPr lang="en-US" altLang="ko-KR" sz="3000" dirty="0"/>
            </a:br>
            <a:r>
              <a:rPr lang="ko-KR" altLang="en-US" sz="3000" dirty="0"/>
              <a:t>이는 단순한 모듈 조립을 넘어</a:t>
            </a:r>
            <a:r>
              <a:rPr lang="en-US" altLang="ko-KR" sz="3000" dirty="0"/>
              <a:t>, </a:t>
            </a:r>
            <a:r>
              <a:rPr lang="ko-KR" altLang="en-US" sz="3000" dirty="0"/>
              <a:t>로우 레벨 시스템의 동작 원리를 깊이 이해하고 통제할 수 있는 역량을 향상시킨 과정이었습니다</a:t>
            </a:r>
            <a:r>
              <a:rPr lang="en-US" altLang="ko-KR" sz="3000" dirty="0"/>
              <a:t>.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62227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선 1060"/>
          <p:cNvCxnSpPr/>
          <p:nvPr/>
        </p:nvCxnSpPr>
        <p:spPr>
          <a:xfrm>
            <a:off x="452954" y="912495"/>
            <a:ext cx="11120179" cy="0"/>
          </a:xfrm>
          <a:prstGeom prst="line">
            <a:avLst/>
          </a:prstGeom>
          <a:ln w="508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가로 글상자 1057"/>
          <p:cNvSpPr txBox="1"/>
          <p:nvPr/>
        </p:nvSpPr>
        <p:spPr>
          <a:xfrm>
            <a:off x="452955" y="142874"/>
            <a:ext cx="2717539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500" dirty="0">
                <a:solidFill>
                  <a:prstClr val="black"/>
                </a:solidFill>
              </a:rPr>
              <a:t>CONTENTS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293892" y="1436018"/>
            <a:ext cx="2203131" cy="580571"/>
            <a:chOff x="2174581" y="2670627"/>
            <a:chExt cx="2203131" cy="580571"/>
          </a:xfrm>
        </p:grpSpPr>
        <p:sp>
          <p:nvSpPr>
            <p:cNvPr id="10" name="타원 9"/>
            <p:cNvSpPr/>
            <p:nvPr/>
          </p:nvSpPr>
          <p:spPr>
            <a:xfrm>
              <a:off x="2174581" y="2670627"/>
              <a:ext cx="580571" cy="5805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01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55152" y="2776246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프로젝트 개요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293892" y="2315361"/>
            <a:ext cx="1226902" cy="580571"/>
            <a:chOff x="2174581" y="3396341"/>
            <a:chExt cx="1226902" cy="580571"/>
          </a:xfrm>
        </p:grpSpPr>
        <p:sp>
          <p:nvSpPr>
            <p:cNvPr id="15" name="타원 14"/>
            <p:cNvSpPr/>
            <p:nvPr/>
          </p:nvSpPr>
          <p:spPr>
            <a:xfrm>
              <a:off x="2174581" y="3396341"/>
              <a:ext cx="580571" cy="5805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02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55152" y="350196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목표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293892" y="3194705"/>
            <a:ext cx="1114692" cy="580571"/>
            <a:chOff x="2174581" y="4223655"/>
            <a:chExt cx="1114692" cy="580571"/>
          </a:xfrm>
        </p:grpSpPr>
        <p:sp>
          <p:nvSpPr>
            <p:cNvPr id="17" name="타원 16"/>
            <p:cNvSpPr/>
            <p:nvPr/>
          </p:nvSpPr>
          <p:spPr>
            <a:xfrm>
              <a:off x="2174581" y="4223655"/>
              <a:ext cx="580571" cy="5805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03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55152" y="432927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HW</a:t>
              </a:r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896960" y="3775276"/>
            <a:ext cx="1768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4000" indent="-144000">
              <a:buFontTx/>
              <a:buChar char="-"/>
            </a:pPr>
            <a:r>
              <a:rPr lang="ko-KR" altLang="en-US" dirty="0"/>
              <a:t>프로젝트 사진</a:t>
            </a:r>
            <a:endParaRPr lang="en-US" altLang="ko-KR" dirty="0"/>
          </a:p>
          <a:p>
            <a:pPr marL="144000" indent="-144000">
              <a:buFontTx/>
              <a:buChar char="-"/>
            </a:pPr>
            <a:r>
              <a:rPr lang="en-US" altLang="ko-KR" dirty="0"/>
              <a:t>BOM</a:t>
            </a:r>
          </a:p>
          <a:p>
            <a:pPr marL="144000" indent="-144000">
              <a:buFontTx/>
              <a:buChar char="-"/>
            </a:pPr>
            <a:r>
              <a:rPr lang="ko-KR" altLang="en-US" dirty="0"/>
              <a:t>회로도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2293892" y="4933447"/>
            <a:ext cx="1074552" cy="580571"/>
            <a:chOff x="2174581" y="4223655"/>
            <a:chExt cx="1074552" cy="580571"/>
          </a:xfrm>
        </p:grpSpPr>
        <p:sp>
          <p:nvSpPr>
            <p:cNvPr id="24" name="타원 23"/>
            <p:cNvSpPr/>
            <p:nvPr/>
          </p:nvSpPr>
          <p:spPr>
            <a:xfrm>
              <a:off x="2174581" y="4223655"/>
              <a:ext cx="580571" cy="5805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04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55152" y="4329274"/>
              <a:ext cx="493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SW</a:t>
              </a:r>
              <a:endParaRPr lang="ko-KR" alt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814446" y="5514018"/>
            <a:ext cx="2787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4000" indent="-144000">
              <a:buFontTx/>
              <a:buChar char="-"/>
            </a:pPr>
            <a:r>
              <a:rPr lang="ko-KR" altLang="en-US" dirty="0"/>
              <a:t>기본 설계</a:t>
            </a:r>
            <a:r>
              <a:rPr lang="en-US" altLang="ko-KR" dirty="0"/>
              <a:t>(Block Diagram)</a:t>
            </a:r>
          </a:p>
          <a:p>
            <a:pPr marL="144000" indent="-144000">
              <a:buFontTx/>
              <a:buChar char="-"/>
            </a:pPr>
            <a:r>
              <a:rPr lang="ko-KR" altLang="en-US" dirty="0"/>
              <a:t>상세 설계</a:t>
            </a:r>
            <a:r>
              <a:rPr lang="en-US" altLang="ko-KR" dirty="0"/>
              <a:t>(FSM, UML)</a:t>
            </a:r>
          </a:p>
          <a:p>
            <a:pPr marL="144000" indent="-144000">
              <a:buFontTx/>
              <a:buChar char="-"/>
            </a:pPr>
            <a:r>
              <a:rPr lang="en-US" altLang="ko-KR" dirty="0"/>
              <a:t>Source Code Review</a:t>
            </a:r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7250317" y="1436018"/>
            <a:ext cx="1688567" cy="580571"/>
            <a:chOff x="2174581" y="4223655"/>
            <a:chExt cx="1688567" cy="580571"/>
          </a:xfrm>
        </p:grpSpPr>
        <p:sp>
          <p:nvSpPr>
            <p:cNvPr id="28" name="타원 27"/>
            <p:cNvSpPr/>
            <p:nvPr/>
          </p:nvSpPr>
          <p:spPr>
            <a:xfrm>
              <a:off x="2174581" y="4223655"/>
              <a:ext cx="580571" cy="5805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05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755152" y="432927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요소기술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830888" y="2047170"/>
            <a:ext cx="8406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4000" indent="-144000">
              <a:buFontTx/>
              <a:buChar char="-"/>
            </a:pPr>
            <a:r>
              <a:rPr lang="en-US" altLang="ko-KR" dirty="0"/>
              <a:t>I2C</a:t>
            </a:r>
          </a:p>
          <a:p>
            <a:pPr marL="144000" indent="-144000">
              <a:buFontTx/>
              <a:buChar char="-"/>
            </a:pPr>
            <a:r>
              <a:rPr lang="en-US" altLang="ko-KR" dirty="0"/>
              <a:t>GPIO</a:t>
            </a:r>
          </a:p>
          <a:p>
            <a:pPr marL="144000" indent="-144000">
              <a:buFontTx/>
              <a:buChar char="-"/>
            </a:pPr>
            <a:r>
              <a:rPr lang="en-US" altLang="ko-KR" dirty="0"/>
              <a:t>SPI</a:t>
            </a:r>
          </a:p>
          <a:p>
            <a:pPr marL="144000" indent="-144000">
              <a:buFontTx/>
              <a:buChar char="-"/>
            </a:pPr>
            <a:r>
              <a:rPr lang="en-US" altLang="ko-KR" dirty="0"/>
              <a:t>UART</a:t>
            </a:r>
            <a:endParaRPr lang="ko-KR" altLang="en-US" dirty="0"/>
          </a:p>
        </p:txBody>
      </p:sp>
      <p:grpSp>
        <p:nvGrpSpPr>
          <p:cNvPr id="31" name="그룹 30"/>
          <p:cNvGrpSpPr/>
          <p:nvPr/>
        </p:nvGrpSpPr>
        <p:grpSpPr>
          <a:xfrm>
            <a:off x="7250317" y="3484990"/>
            <a:ext cx="2358237" cy="580571"/>
            <a:chOff x="2174581" y="4223655"/>
            <a:chExt cx="2358237" cy="580571"/>
          </a:xfrm>
        </p:grpSpPr>
        <p:sp>
          <p:nvSpPr>
            <p:cNvPr id="32" name="타원 31"/>
            <p:cNvSpPr/>
            <p:nvPr/>
          </p:nvSpPr>
          <p:spPr>
            <a:xfrm>
              <a:off x="2174581" y="4223655"/>
              <a:ext cx="580571" cy="5805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06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55152" y="4329274"/>
              <a:ext cx="1777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Trouble Shooting</a:t>
              </a:r>
              <a:endParaRPr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250317" y="4457265"/>
            <a:ext cx="1972299" cy="580571"/>
            <a:chOff x="2174581" y="4223655"/>
            <a:chExt cx="1972299" cy="580571"/>
          </a:xfrm>
        </p:grpSpPr>
        <p:sp>
          <p:nvSpPr>
            <p:cNvPr id="35" name="타원 34"/>
            <p:cNvSpPr/>
            <p:nvPr/>
          </p:nvSpPr>
          <p:spPr>
            <a:xfrm>
              <a:off x="2174581" y="4223655"/>
              <a:ext cx="580571" cy="5805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07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55152" y="4329274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동작 동영상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250317" y="5429541"/>
            <a:ext cx="2256030" cy="580571"/>
            <a:chOff x="2174581" y="4223655"/>
            <a:chExt cx="2256030" cy="580571"/>
          </a:xfrm>
        </p:grpSpPr>
        <p:sp>
          <p:nvSpPr>
            <p:cNvPr id="38" name="타원 37"/>
            <p:cNvSpPr/>
            <p:nvPr/>
          </p:nvSpPr>
          <p:spPr>
            <a:xfrm>
              <a:off x="2174581" y="4223655"/>
              <a:ext cx="580571" cy="58057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08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55152" y="4329274"/>
              <a:ext cx="1675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결론 및 시사점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4921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가로 글상자 1057"/>
          <p:cNvSpPr txBox="1"/>
          <p:nvPr/>
        </p:nvSpPr>
        <p:spPr>
          <a:xfrm>
            <a:off x="452955" y="142874"/>
            <a:ext cx="191911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500" dirty="0"/>
              <a:t>Outline</a:t>
            </a:r>
          </a:p>
        </p:txBody>
      </p:sp>
      <p:cxnSp>
        <p:nvCxnSpPr>
          <p:cNvPr id="1061" name="선 1060"/>
          <p:cNvCxnSpPr/>
          <p:nvPr/>
        </p:nvCxnSpPr>
        <p:spPr>
          <a:xfrm>
            <a:off x="452954" y="912495"/>
            <a:ext cx="11120179" cy="0"/>
          </a:xfrm>
          <a:prstGeom prst="line">
            <a:avLst/>
          </a:prstGeom>
          <a:ln w="508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Qt (소프트웨어) - 위키백과, 우리 모두의 백과사전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Qt (소프트웨어) - 위키백과, 우리 모두의 백과사전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366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가로 글상자 1057"/>
          <p:cNvSpPr txBox="1"/>
          <p:nvPr/>
        </p:nvSpPr>
        <p:spPr>
          <a:xfrm>
            <a:off x="452955" y="142874"/>
            <a:ext cx="133882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500" dirty="0"/>
              <a:t>목표</a:t>
            </a:r>
            <a:endParaRPr lang="en-US" altLang="ko-KR" sz="4500" dirty="0"/>
          </a:p>
        </p:txBody>
      </p:sp>
      <p:cxnSp>
        <p:nvCxnSpPr>
          <p:cNvPr id="1061" name="선 1060"/>
          <p:cNvCxnSpPr/>
          <p:nvPr/>
        </p:nvCxnSpPr>
        <p:spPr>
          <a:xfrm>
            <a:off x="452954" y="912495"/>
            <a:ext cx="11120179" cy="0"/>
          </a:xfrm>
          <a:prstGeom prst="line">
            <a:avLst/>
          </a:prstGeom>
          <a:ln w="508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Qt (소프트웨어) - 위키백과, 우리 모두의 백과사전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Qt (소프트웨어) - 위키백과, 우리 모두의 백과사전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02195" y="1584960"/>
            <a:ext cx="96999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sz="3600" dirty="0"/>
              <a:t>DS1302 RTC </a:t>
            </a:r>
            <a:r>
              <a:rPr lang="ko-KR" altLang="en-US" sz="3600" dirty="0"/>
              <a:t>사용하여 </a:t>
            </a:r>
            <a:r>
              <a:rPr lang="en-US" altLang="ko-KR" sz="3600" dirty="0"/>
              <a:t>OLED</a:t>
            </a:r>
            <a:r>
              <a:rPr lang="ko-KR" altLang="en-US" sz="3600" dirty="0"/>
              <a:t>에 시계기능 </a:t>
            </a:r>
            <a:r>
              <a:rPr lang="en-US" altLang="ko-KR" sz="3600" dirty="0"/>
              <a:t>Display</a:t>
            </a:r>
          </a:p>
          <a:p>
            <a:pPr marL="342900" indent="-342900">
              <a:buAutoNum type="arabicPeriod"/>
            </a:pPr>
            <a:r>
              <a:rPr lang="en-US" altLang="ko-KR" sz="3600" dirty="0"/>
              <a:t>DHT11 </a:t>
            </a:r>
            <a:r>
              <a:rPr lang="ko-KR" altLang="en-US" sz="3600" dirty="0"/>
              <a:t>사용하여 </a:t>
            </a:r>
            <a:r>
              <a:rPr lang="en-US" altLang="ko-KR" sz="3600" dirty="0"/>
              <a:t>OLED</a:t>
            </a:r>
            <a:r>
              <a:rPr lang="ko-KR" altLang="en-US" sz="3600" dirty="0"/>
              <a:t>에 온</a:t>
            </a:r>
            <a:r>
              <a:rPr lang="en-US" altLang="ko-KR" sz="3600" dirty="0"/>
              <a:t>·</a:t>
            </a:r>
            <a:r>
              <a:rPr lang="ko-KR" altLang="en-US" sz="3600" dirty="0"/>
              <a:t>습도 </a:t>
            </a:r>
            <a:r>
              <a:rPr lang="en-US" altLang="ko-KR" sz="3600" dirty="0"/>
              <a:t>Display</a:t>
            </a:r>
            <a:r>
              <a:rPr lang="ko-KR" altLang="en-US" sz="3600" dirty="0"/>
              <a:t> </a:t>
            </a:r>
            <a:endParaRPr lang="en-US" altLang="ko-KR" sz="3600" dirty="0"/>
          </a:p>
          <a:p>
            <a:pPr marL="342900" indent="-342900">
              <a:buAutoNum type="arabicPeriod"/>
            </a:pPr>
            <a:r>
              <a:rPr lang="en-US" altLang="ko-KR" sz="3600" dirty="0"/>
              <a:t>Rotary Encoder </a:t>
            </a:r>
            <a:r>
              <a:rPr lang="ko-KR" altLang="en-US" sz="3600" dirty="0"/>
              <a:t>및 버튼 제어로 시각 보정 기능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51251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가로 글상자 1057"/>
          <p:cNvSpPr txBox="1"/>
          <p:nvPr/>
        </p:nvSpPr>
        <p:spPr>
          <a:xfrm>
            <a:off x="452955" y="142874"/>
            <a:ext cx="7451079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500" dirty="0"/>
              <a:t>HW –</a:t>
            </a:r>
            <a:r>
              <a:rPr lang="ko-KR" altLang="en-US" sz="4500" dirty="0"/>
              <a:t>프로젝트 사진 </a:t>
            </a:r>
            <a:r>
              <a:rPr lang="en-US" altLang="ko-KR" sz="4500" dirty="0"/>
              <a:t>&amp; </a:t>
            </a:r>
            <a:r>
              <a:rPr lang="ko-KR" altLang="en-US" sz="4500" dirty="0"/>
              <a:t>회로도</a:t>
            </a:r>
            <a:endParaRPr lang="en-US" altLang="ko-KR" sz="4500" dirty="0"/>
          </a:p>
        </p:txBody>
      </p:sp>
      <p:cxnSp>
        <p:nvCxnSpPr>
          <p:cNvPr id="1061" name="선 1060"/>
          <p:cNvCxnSpPr/>
          <p:nvPr/>
        </p:nvCxnSpPr>
        <p:spPr>
          <a:xfrm>
            <a:off x="452954" y="912495"/>
            <a:ext cx="11120179" cy="0"/>
          </a:xfrm>
          <a:prstGeom prst="line">
            <a:avLst/>
          </a:prstGeom>
          <a:ln w="508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Qt (소프트웨어) - 위키백과, 우리 모두의 백과사전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Qt (소프트웨어) - 위키백과, 우리 모두의 백과사전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66578" y="909541"/>
            <a:ext cx="3699955" cy="488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059163"/>
              </p:ext>
            </p:extLst>
          </p:nvPr>
        </p:nvGraphicFramePr>
        <p:xfrm>
          <a:off x="6013043" y="1503043"/>
          <a:ext cx="524931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97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97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497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6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DEVICE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PIN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GPIO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646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OLED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SCL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SDA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646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ROTARY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64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S2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24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64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KEY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646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DS1302 RTC 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CLK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864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DAT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27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8646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RST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22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86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DHT11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DATA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5256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가로 글상자 1057"/>
          <p:cNvSpPr txBox="1"/>
          <p:nvPr/>
        </p:nvSpPr>
        <p:spPr>
          <a:xfrm>
            <a:off x="452955" y="142874"/>
            <a:ext cx="646811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500" dirty="0"/>
              <a:t>HW - BOM(Bill of Material)</a:t>
            </a:r>
          </a:p>
        </p:txBody>
      </p:sp>
      <p:cxnSp>
        <p:nvCxnSpPr>
          <p:cNvPr id="1061" name="선 1060"/>
          <p:cNvCxnSpPr/>
          <p:nvPr/>
        </p:nvCxnSpPr>
        <p:spPr>
          <a:xfrm>
            <a:off x="452954" y="912495"/>
            <a:ext cx="11120179" cy="0"/>
          </a:xfrm>
          <a:prstGeom prst="line">
            <a:avLst/>
          </a:prstGeom>
          <a:ln w="508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Qt (소프트웨어) - 위키백과, 우리 모두의 백과사전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Qt (소프트웨어) - 위키백과, 우리 모두의 백과사전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41507"/>
              </p:ext>
            </p:extLst>
          </p:nvPr>
        </p:nvGraphicFramePr>
        <p:xfrm>
          <a:off x="473075" y="1745676"/>
          <a:ext cx="8504672" cy="385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0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245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635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44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803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8032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212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No.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규격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7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Raspberry Pi 4B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4GB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7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DOL12864O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</a:t>
                      </a:r>
                      <a:r>
                        <a:rPr lang="ko-KR" altLang="en-US" dirty="0"/>
                        <a:t>인치 </a:t>
                      </a:r>
                      <a:r>
                        <a:rPr lang="en-US" altLang="ko-KR" dirty="0"/>
                        <a:t>OLED 128x64 </a:t>
                      </a:r>
                      <a:r>
                        <a:rPr lang="ko-KR" altLang="en-US" dirty="0"/>
                        <a:t>블루 디스플레이 모듈 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i2c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7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DS1302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RTC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실시간 시계 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</a:rPr>
                        <a:t>spi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7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EC11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로터리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엔코더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및 스위치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</a:rPr>
                        <a:t>Gpio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97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DHT11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온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습도센서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ysClr val="windowText" lastClr="000000"/>
                          </a:solidFill>
                        </a:rPr>
                        <a:t>uart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65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244DDA7-B17D-2C4E-8F0B-D720D163D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가로 글상자 1057">
            <a:extLst>
              <a:ext uri="{FF2B5EF4-FFF2-40B4-BE49-F238E27FC236}">
                <a16:creationId xmlns:a16="http://schemas.microsoft.com/office/drawing/2014/main" xmlns="" id="{9E214759-2D06-9BE3-B65B-1DA9795A30DE}"/>
              </a:ext>
            </a:extLst>
          </p:cNvPr>
          <p:cNvSpPr txBox="1"/>
          <p:nvPr/>
        </p:nvSpPr>
        <p:spPr>
          <a:xfrm>
            <a:off x="452955" y="142874"/>
            <a:ext cx="3223959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500" dirty="0"/>
              <a:t>HW - </a:t>
            </a:r>
            <a:r>
              <a:rPr lang="ko-KR" altLang="en-US" sz="4500" dirty="0"/>
              <a:t>회로도</a:t>
            </a:r>
            <a:endParaRPr lang="en-US" altLang="ko-KR" sz="4500" dirty="0"/>
          </a:p>
        </p:txBody>
      </p:sp>
      <p:cxnSp>
        <p:nvCxnSpPr>
          <p:cNvPr id="1061" name="선 1060">
            <a:extLst>
              <a:ext uri="{FF2B5EF4-FFF2-40B4-BE49-F238E27FC236}">
                <a16:creationId xmlns:a16="http://schemas.microsoft.com/office/drawing/2014/main" xmlns="" id="{30D56C44-6CD6-C12E-3EFE-8B8DAFF099A1}"/>
              </a:ext>
            </a:extLst>
          </p:cNvPr>
          <p:cNvCxnSpPr/>
          <p:nvPr/>
        </p:nvCxnSpPr>
        <p:spPr>
          <a:xfrm>
            <a:off x="452954" y="912495"/>
            <a:ext cx="11120179" cy="0"/>
          </a:xfrm>
          <a:prstGeom prst="line">
            <a:avLst/>
          </a:prstGeom>
          <a:ln w="508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Qt (소프트웨어) - 위키백과, 우리 모두의 백과사전">
            <a:extLst>
              <a:ext uri="{FF2B5EF4-FFF2-40B4-BE49-F238E27FC236}">
                <a16:creationId xmlns:a16="http://schemas.microsoft.com/office/drawing/2014/main" xmlns="" id="{EF4AD46A-6F3E-C386-B2F8-89EE0D9F61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Qt (소프트웨어) - 위키백과, 우리 모두의 백과사전">
            <a:extLst>
              <a:ext uri="{FF2B5EF4-FFF2-40B4-BE49-F238E27FC236}">
                <a16:creationId xmlns:a16="http://schemas.microsoft.com/office/drawing/2014/main" xmlns="" id="{493438D3-FC89-F7C6-2004-BAD406A350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 descr="텍스트, 도표, 스크린샷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1178A124-B237-9647-9BD3-B00AFB43E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945" y="1286837"/>
            <a:ext cx="9310110" cy="542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58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37E842C-3F7D-3CF0-7F56-1B5153668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가로 글상자 1057">
            <a:extLst>
              <a:ext uri="{FF2B5EF4-FFF2-40B4-BE49-F238E27FC236}">
                <a16:creationId xmlns:a16="http://schemas.microsoft.com/office/drawing/2014/main" xmlns="" id="{E0E76783-B38F-983E-9A0B-9428E8C4818B}"/>
              </a:ext>
            </a:extLst>
          </p:cNvPr>
          <p:cNvSpPr txBox="1"/>
          <p:nvPr/>
        </p:nvSpPr>
        <p:spPr>
          <a:xfrm>
            <a:off x="452955" y="142874"/>
            <a:ext cx="763119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500" dirty="0"/>
              <a:t>SW - </a:t>
            </a:r>
            <a:r>
              <a:rPr lang="ko-KR" altLang="en-US" sz="4500" dirty="0">
                <a:latin typeface="+mj-ea"/>
              </a:rPr>
              <a:t>기본설계</a:t>
            </a:r>
            <a:r>
              <a:rPr lang="en-US" altLang="ko-KR" sz="4500" dirty="0">
                <a:latin typeface="+mj-ea"/>
              </a:rPr>
              <a:t>(block diagram</a:t>
            </a:r>
            <a:endParaRPr lang="en-US" altLang="ko-KR" sz="4500" dirty="0"/>
          </a:p>
        </p:txBody>
      </p:sp>
      <p:cxnSp>
        <p:nvCxnSpPr>
          <p:cNvPr id="1061" name="선 1060">
            <a:extLst>
              <a:ext uri="{FF2B5EF4-FFF2-40B4-BE49-F238E27FC236}">
                <a16:creationId xmlns:a16="http://schemas.microsoft.com/office/drawing/2014/main" xmlns="" id="{7A218587-99F2-1A07-758C-DB0CA33AE692}"/>
              </a:ext>
            </a:extLst>
          </p:cNvPr>
          <p:cNvCxnSpPr/>
          <p:nvPr/>
        </p:nvCxnSpPr>
        <p:spPr>
          <a:xfrm>
            <a:off x="452954" y="912495"/>
            <a:ext cx="11120179" cy="0"/>
          </a:xfrm>
          <a:prstGeom prst="line">
            <a:avLst/>
          </a:prstGeom>
          <a:ln w="508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Qt (소프트웨어) - 위키백과, 우리 모두의 백과사전">
            <a:extLst>
              <a:ext uri="{FF2B5EF4-FFF2-40B4-BE49-F238E27FC236}">
                <a16:creationId xmlns:a16="http://schemas.microsoft.com/office/drawing/2014/main" xmlns="" id="{00E5D196-50F2-BA5D-4305-1E1E474CA5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Qt (소프트웨어) - 위키백과, 우리 모두의 백과사전">
            <a:extLst>
              <a:ext uri="{FF2B5EF4-FFF2-40B4-BE49-F238E27FC236}">
                <a16:creationId xmlns:a16="http://schemas.microsoft.com/office/drawing/2014/main" xmlns="" id="{A2A7E4F1-92D5-B959-6721-E8C470F6D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 descr="텍스트, 도표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F30FDBEA-FD26-9289-F9BE-DD91D1B65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231" y="1326516"/>
            <a:ext cx="2489624" cy="503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57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가로 글상자 1057"/>
          <p:cNvSpPr txBox="1"/>
          <p:nvPr/>
        </p:nvSpPr>
        <p:spPr>
          <a:xfrm>
            <a:off x="452955" y="142874"/>
            <a:ext cx="547502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500" dirty="0"/>
              <a:t>SW - </a:t>
            </a:r>
            <a:r>
              <a:rPr lang="ko-KR" altLang="en-US" sz="4500" dirty="0">
                <a:latin typeface="+mj-ea"/>
              </a:rPr>
              <a:t>상세 설계 </a:t>
            </a:r>
            <a:r>
              <a:rPr lang="en-US" altLang="ko-KR" sz="4500" dirty="0">
                <a:latin typeface="+mj-ea"/>
              </a:rPr>
              <a:t>(</a:t>
            </a:r>
            <a:r>
              <a:rPr lang="en-US" altLang="ko-KR" sz="4500" dirty="0"/>
              <a:t>FSM)</a:t>
            </a:r>
          </a:p>
        </p:txBody>
      </p:sp>
      <p:cxnSp>
        <p:nvCxnSpPr>
          <p:cNvPr id="1061" name="선 1060"/>
          <p:cNvCxnSpPr/>
          <p:nvPr/>
        </p:nvCxnSpPr>
        <p:spPr>
          <a:xfrm>
            <a:off x="452954" y="912495"/>
            <a:ext cx="11120179" cy="0"/>
          </a:xfrm>
          <a:prstGeom prst="line">
            <a:avLst/>
          </a:prstGeom>
          <a:ln w="508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Qt (소프트웨어) - 위키백과, 우리 모두의 백과사전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Qt (소프트웨어) - 위키백과, 우리 모두의 백과사전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625475" y="1935872"/>
            <a:ext cx="2024455" cy="15239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S0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IDLE(</a:t>
            </a:r>
            <a:r>
              <a:rPr lang="ko-KR" altLang="en-US" dirty="0">
                <a:solidFill>
                  <a:sysClr val="windowText" lastClr="000000"/>
                </a:solidFill>
              </a:rPr>
              <a:t>대기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394927" y="1935871"/>
            <a:ext cx="2024455" cy="15239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S1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GPIO_IRQ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(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엣지</a:t>
            </a:r>
            <a:r>
              <a:rPr lang="ko-KR" altLang="en-US" dirty="0">
                <a:solidFill>
                  <a:sysClr val="windowText" lastClr="000000"/>
                </a:solidFill>
              </a:rPr>
              <a:t> 발생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164379" y="1935871"/>
            <a:ext cx="2024455" cy="15239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S2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IRQ_HANDLER </a:t>
            </a:r>
            <a:r>
              <a:rPr lang="ko-KR" altLang="en-US" dirty="0">
                <a:solidFill>
                  <a:sysClr val="windowText" lastClr="000000"/>
                </a:solidFill>
              </a:rPr>
              <a:t>실행</a:t>
            </a:r>
          </a:p>
        </p:txBody>
      </p:sp>
      <p:sp>
        <p:nvSpPr>
          <p:cNvPr id="15" name="타원 14"/>
          <p:cNvSpPr/>
          <p:nvPr/>
        </p:nvSpPr>
        <p:spPr>
          <a:xfrm>
            <a:off x="8933830" y="1935871"/>
            <a:ext cx="2024455" cy="15239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S3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KERNEL_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UPDATE</a:t>
            </a:r>
          </a:p>
          <a:p>
            <a:pPr algn="ctr"/>
            <a:r>
              <a:rPr lang="ko-KR" altLang="en-US" sz="1200" dirty="0" err="1">
                <a:solidFill>
                  <a:sysClr val="windowText" lastClr="000000"/>
                </a:solidFill>
              </a:rPr>
              <a:t>커널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내부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상태값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갱신</a:t>
            </a:r>
          </a:p>
        </p:txBody>
      </p:sp>
      <p:sp>
        <p:nvSpPr>
          <p:cNvPr id="16" name="타원 15"/>
          <p:cNvSpPr/>
          <p:nvPr/>
        </p:nvSpPr>
        <p:spPr>
          <a:xfrm>
            <a:off x="8933830" y="4873224"/>
            <a:ext cx="2024455" cy="15239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S4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USER_READ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User</a:t>
            </a:r>
            <a:r>
              <a:rPr lang="ko-KR" altLang="en-US" dirty="0">
                <a:solidFill>
                  <a:sysClr val="windowText" lastClr="000000"/>
                </a:solidFill>
              </a:rPr>
              <a:t>가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700" dirty="0">
                <a:solidFill>
                  <a:sysClr val="windowText" lastClr="000000"/>
                </a:solidFill>
              </a:rPr>
              <a:t>/</a:t>
            </a:r>
            <a:r>
              <a:rPr lang="en-US" altLang="ko-KR" sz="1700" dirty="0" err="1">
                <a:solidFill>
                  <a:sysClr val="windowText" lastClr="000000"/>
                </a:solidFill>
              </a:rPr>
              <a:t>dev</a:t>
            </a:r>
            <a:r>
              <a:rPr lang="en-US" altLang="ko-KR" sz="1700" dirty="0">
                <a:solidFill>
                  <a:sysClr val="windowText" lastClr="000000"/>
                </a:solidFill>
              </a:rPr>
              <a:t>/</a:t>
            </a:r>
            <a:r>
              <a:rPr lang="en-US" altLang="ko-KR" sz="1700" dirty="0" err="1">
                <a:solidFill>
                  <a:sysClr val="windowText" lastClr="000000"/>
                </a:solidFill>
              </a:rPr>
              <a:t>my_proj</a:t>
            </a:r>
            <a:r>
              <a:rPr lang="en-US" altLang="ko-KR" sz="17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700" dirty="0">
                <a:solidFill>
                  <a:sysClr val="windowText" lastClr="000000"/>
                </a:solidFill>
              </a:rPr>
              <a:t>호출</a:t>
            </a:r>
          </a:p>
        </p:txBody>
      </p:sp>
      <p:sp>
        <p:nvSpPr>
          <p:cNvPr id="17" name="타원 16"/>
          <p:cNvSpPr/>
          <p:nvPr/>
        </p:nvSpPr>
        <p:spPr>
          <a:xfrm>
            <a:off x="6164378" y="4873224"/>
            <a:ext cx="2024455" cy="15239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S5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DATA_TO_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USER</a:t>
            </a: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문자열 생성 후 유저에 전달</a:t>
            </a:r>
          </a:p>
        </p:txBody>
      </p:sp>
      <p:sp>
        <p:nvSpPr>
          <p:cNvPr id="18" name="타원 17"/>
          <p:cNvSpPr/>
          <p:nvPr/>
        </p:nvSpPr>
        <p:spPr>
          <a:xfrm>
            <a:off x="3394926" y="4873224"/>
            <a:ext cx="2024455" cy="15239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S6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USER_WRITE</a:t>
            </a:r>
          </a:p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유저가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write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호출로 시간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세팅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요청</a:t>
            </a:r>
          </a:p>
        </p:txBody>
      </p:sp>
      <p:sp>
        <p:nvSpPr>
          <p:cNvPr id="19" name="타원 18"/>
          <p:cNvSpPr/>
          <p:nvPr/>
        </p:nvSpPr>
        <p:spPr>
          <a:xfrm>
            <a:off x="625474" y="4873224"/>
            <a:ext cx="2024455" cy="15239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S7</a:t>
            </a: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RTC_SET</a:t>
            </a:r>
            <a:br>
              <a:rPr lang="en-US" altLang="ko-KR" dirty="0">
                <a:solidFill>
                  <a:sysClr val="windowText" lastClr="000000"/>
                </a:solidFill>
              </a:rPr>
            </a:br>
            <a:r>
              <a:rPr lang="en-US" altLang="ko-KR" sz="1400" dirty="0">
                <a:solidFill>
                  <a:sysClr val="windowText" lastClr="000000"/>
                </a:solidFill>
              </a:rPr>
              <a:t>DS1302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에 기록</a:t>
            </a:r>
          </a:p>
        </p:txBody>
      </p:sp>
      <p:cxnSp>
        <p:nvCxnSpPr>
          <p:cNvPr id="6" name="구부러진 연결선 5"/>
          <p:cNvCxnSpPr>
            <a:stCxn id="3" idx="7"/>
            <a:endCxn id="13" idx="1"/>
          </p:cNvCxnSpPr>
          <p:nvPr/>
        </p:nvCxnSpPr>
        <p:spPr>
          <a:xfrm rot="5400000" flipH="1" flipV="1">
            <a:off x="3022428" y="1490083"/>
            <a:ext cx="1" cy="1337947"/>
          </a:xfrm>
          <a:prstGeom prst="curvedConnector3">
            <a:avLst>
              <a:gd name="adj1" fmla="val 214748364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 29"/>
          <p:cNvCxnSpPr/>
          <p:nvPr/>
        </p:nvCxnSpPr>
        <p:spPr>
          <a:xfrm rot="5400000" flipH="1" flipV="1">
            <a:off x="5779252" y="1505488"/>
            <a:ext cx="1" cy="1307137"/>
          </a:xfrm>
          <a:prstGeom prst="curvedConnector3">
            <a:avLst>
              <a:gd name="adj1" fmla="val 214748364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30"/>
          <p:cNvCxnSpPr/>
          <p:nvPr/>
        </p:nvCxnSpPr>
        <p:spPr>
          <a:xfrm rot="5400000" flipH="1" flipV="1">
            <a:off x="8565995" y="1505488"/>
            <a:ext cx="1" cy="1307137"/>
          </a:xfrm>
          <a:prstGeom prst="curvedConnector3">
            <a:avLst>
              <a:gd name="adj1" fmla="val 214748364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 28"/>
          <p:cNvCxnSpPr>
            <a:stCxn id="16" idx="1"/>
            <a:endCxn id="17" idx="7"/>
          </p:cNvCxnSpPr>
          <p:nvPr/>
        </p:nvCxnSpPr>
        <p:spPr>
          <a:xfrm rot="16200000" flipV="1">
            <a:off x="8561332" y="4427434"/>
            <a:ext cx="12700" cy="1337947"/>
          </a:xfrm>
          <a:prstGeom prst="curvedConnector3">
            <a:avLst>
              <a:gd name="adj1" fmla="val 104304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>
            <a:stCxn id="17" idx="1"/>
            <a:endCxn id="18" idx="7"/>
          </p:cNvCxnSpPr>
          <p:nvPr/>
        </p:nvCxnSpPr>
        <p:spPr>
          <a:xfrm rot="16200000" flipV="1">
            <a:off x="5791880" y="4427434"/>
            <a:ext cx="12700" cy="1337947"/>
          </a:xfrm>
          <a:prstGeom prst="curvedConnector3">
            <a:avLst>
              <a:gd name="adj1" fmla="val 1157339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구부러진 연결선 42"/>
          <p:cNvCxnSpPr/>
          <p:nvPr/>
        </p:nvCxnSpPr>
        <p:spPr>
          <a:xfrm rot="16200000" flipV="1">
            <a:off x="3016078" y="4427434"/>
            <a:ext cx="12700" cy="1337947"/>
          </a:xfrm>
          <a:prstGeom prst="curvedConnector3">
            <a:avLst>
              <a:gd name="adj1" fmla="val 1157339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45"/>
          <p:cNvCxnSpPr>
            <a:stCxn id="15" idx="5"/>
            <a:endCxn id="16" idx="7"/>
          </p:cNvCxnSpPr>
          <p:nvPr/>
        </p:nvCxnSpPr>
        <p:spPr>
          <a:xfrm rot="5400000">
            <a:off x="9731949" y="4166546"/>
            <a:ext cx="1859723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구부러진 연결선 48"/>
          <p:cNvCxnSpPr>
            <a:stCxn id="19" idx="1"/>
            <a:endCxn id="3" idx="3"/>
          </p:cNvCxnSpPr>
          <p:nvPr/>
        </p:nvCxnSpPr>
        <p:spPr>
          <a:xfrm rot="5400000" flipH="1" flipV="1">
            <a:off x="-7912" y="4166547"/>
            <a:ext cx="1859722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37598" y="1347598"/>
            <a:ext cx="170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Request_irq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IRQF_TRIGGER()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925813" y="1412720"/>
            <a:ext cx="16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rot_a_handler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sw_handler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734216" y="1412720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encoder_count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button_mode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0661810" y="3734963"/>
            <a:ext cx="115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my_read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8033849" y="4486130"/>
            <a:ext cx="115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my_read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989933" y="4242623"/>
            <a:ext cx="16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sprintf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copy_to_user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415723" y="4486130"/>
            <a:ext cx="12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my_write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921948" y="3734963"/>
            <a:ext cx="2140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ds1302_write_byte()</a:t>
            </a:r>
          </a:p>
          <a:p>
            <a:r>
              <a:rPr lang="en-US" altLang="ko-KR" dirty="0" err="1"/>
              <a:t>is_adjusting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9946178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2297</TotalTime>
  <Words>590</Words>
  <Application>Microsoft Office PowerPoint</Application>
  <PresentationFormat>사용자 지정</PresentationFormat>
  <Paragraphs>210</Paragraphs>
  <Slides>19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47</cp:revision>
  <dcterms:created xsi:type="dcterms:W3CDTF">2025-12-01T12:55:51Z</dcterms:created>
  <dcterms:modified xsi:type="dcterms:W3CDTF">2026-01-04T06:40:08Z</dcterms:modified>
  <cp:version>13.0.0.711</cp:version>
</cp:coreProperties>
</file>